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2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5845" y="122377"/>
            <a:ext cx="8560308" cy="904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6F45D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1624"/>
            <a:ext cx="12192000" cy="65563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12100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6F45D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6F45D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12100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9861" y="2393391"/>
            <a:ext cx="3741420" cy="42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6F45D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884" y="2363025"/>
            <a:ext cx="5721350" cy="3534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54234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343" y="3323082"/>
            <a:ext cx="4741545" cy="313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</a:t>
            </a:r>
            <a:r>
              <a:rPr sz="3400" b="1" spc="-5" dirty="0">
                <a:solidFill>
                  <a:srgbClr val="FFFFFF"/>
                </a:solidFill>
                <a:latin typeface="Verdana"/>
                <a:cs typeface="Verdana"/>
              </a:rPr>
              <a:t> технологические </a:t>
            </a:r>
            <a:r>
              <a:rPr sz="3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Verdana"/>
                <a:cs typeface="Verdana"/>
              </a:rPr>
              <a:t>вопросы </a:t>
            </a:r>
            <a:r>
              <a:rPr sz="3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Verdana"/>
                <a:cs typeface="Verdana"/>
              </a:rPr>
              <a:t>сопровождения </a:t>
            </a:r>
            <a:r>
              <a:rPr sz="3400" b="1" spc="-5" dirty="0">
                <a:solidFill>
                  <a:srgbClr val="FFFFFF"/>
                </a:solidFill>
                <a:latin typeface="Verdana"/>
                <a:cs typeface="Verdana"/>
              </a:rPr>
              <a:t> аттестации</a:t>
            </a:r>
            <a:r>
              <a:rPr sz="3400" b="1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3400" b="1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Verdana"/>
                <a:cs typeface="Verdana"/>
              </a:rPr>
              <a:t>КАИС</a:t>
            </a:r>
            <a:endParaRPr sz="3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400" b="1" spc="-10" dirty="0">
                <a:solidFill>
                  <a:srgbClr val="FFFFFF"/>
                </a:solidFill>
                <a:latin typeface="Verdana"/>
                <a:cs typeface="Verdana"/>
              </a:rPr>
              <a:t>«Аттестация»</a:t>
            </a:r>
            <a:endParaRPr sz="3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1371" y="0"/>
            <a:ext cx="3500626" cy="32461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99861" y="1997456"/>
            <a:ext cx="16490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6F45DB"/>
                </a:solidFill>
                <a:latin typeface="Verdana"/>
                <a:cs typeface="Verdana"/>
              </a:rPr>
              <a:t>Кай</a:t>
            </a:r>
            <a:r>
              <a:rPr sz="2600" b="1" spc="-10" dirty="0">
                <a:solidFill>
                  <a:srgbClr val="6F45DB"/>
                </a:solidFill>
                <a:latin typeface="Verdana"/>
                <a:cs typeface="Verdana"/>
              </a:rPr>
              <a:t>н</a:t>
            </a:r>
            <a:r>
              <a:rPr sz="2600" b="1" dirty="0">
                <a:solidFill>
                  <a:srgbClr val="6F45DB"/>
                </a:solidFill>
                <a:latin typeface="Verdana"/>
                <a:cs typeface="Verdana"/>
              </a:rPr>
              <a:t>ова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Ирина</a:t>
            </a:r>
            <a:r>
              <a:rPr spc="-85" dirty="0"/>
              <a:t> </a:t>
            </a:r>
            <a:r>
              <a:rPr dirty="0"/>
              <a:t>Валерьевна,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9861" y="2791155"/>
            <a:ext cx="6069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064" algn="l"/>
                <a:tab pos="5153660" algn="l"/>
              </a:tabLst>
            </a:pP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специ</a:t>
            </a:r>
            <a:r>
              <a:rPr sz="1800" b="1" spc="-10" dirty="0">
                <a:solidFill>
                  <a:srgbClr val="6F45DB"/>
                </a:solidFill>
                <a:latin typeface="Verdana"/>
                <a:cs typeface="Verdana"/>
              </a:rPr>
              <a:t>ал</a:t>
            </a: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ис</a:t>
            </a: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т	</a:t>
            </a: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п</a:t>
            </a: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о </a:t>
            </a:r>
            <a:r>
              <a:rPr sz="1800" b="1" spc="-240" dirty="0">
                <a:solidFill>
                  <a:srgbClr val="6F45D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уч</a:t>
            </a: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е</a:t>
            </a:r>
            <a:r>
              <a:rPr sz="1800" b="1" spc="5" dirty="0">
                <a:solidFill>
                  <a:srgbClr val="6F45DB"/>
                </a:solidFill>
                <a:latin typeface="Verdana"/>
                <a:cs typeface="Verdana"/>
              </a:rPr>
              <a:t>б</a:t>
            </a: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н</a:t>
            </a:r>
            <a:r>
              <a:rPr sz="1800" b="1" spc="-10" dirty="0">
                <a:solidFill>
                  <a:srgbClr val="6F45DB"/>
                </a:solidFill>
                <a:latin typeface="Verdana"/>
                <a:cs typeface="Verdana"/>
              </a:rPr>
              <a:t>о</a:t>
            </a: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-м</a:t>
            </a:r>
            <a:r>
              <a:rPr sz="1800" b="1" spc="5" dirty="0">
                <a:solidFill>
                  <a:srgbClr val="6F45DB"/>
                </a:solidFill>
                <a:latin typeface="Verdana"/>
                <a:cs typeface="Verdana"/>
              </a:rPr>
              <a:t>е</a:t>
            </a: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т</a:t>
            </a:r>
            <a:r>
              <a:rPr sz="1800" b="1" spc="-10" dirty="0">
                <a:solidFill>
                  <a:srgbClr val="6F45DB"/>
                </a:solidFill>
                <a:latin typeface="Verdana"/>
                <a:cs typeface="Verdana"/>
              </a:rPr>
              <a:t>о</a:t>
            </a: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дич</a:t>
            </a: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е</a:t>
            </a: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ско</a:t>
            </a: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й	</a:t>
            </a:r>
            <a:r>
              <a:rPr sz="1800" b="1" spc="-5" dirty="0">
                <a:solidFill>
                  <a:srgbClr val="6F45DB"/>
                </a:solidFill>
                <a:latin typeface="Verdana"/>
                <a:cs typeface="Verdana"/>
              </a:rPr>
              <a:t>рабо</a:t>
            </a:r>
            <a:r>
              <a:rPr sz="1800" b="1" spc="-10" dirty="0">
                <a:solidFill>
                  <a:srgbClr val="6F45DB"/>
                </a:solidFill>
                <a:latin typeface="Verdana"/>
                <a:cs typeface="Verdana"/>
              </a:rPr>
              <a:t>т</a:t>
            </a: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е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II</a:t>
            </a:r>
            <a:r>
              <a:rPr sz="1800" b="1" spc="-45" dirty="0">
                <a:solidFill>
                  <a:srgbClr val="6F45D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6F45DB"/>
                </a:solidFill>
                <a:latin typeface="Verdana"/>
                <a:cs typeface="Verdana"/>
              </a:rPr>
              <a:t>кат.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8510905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Персоналия</a:t>
            </a:r>
            <a:r>
              <a:rPr sz="2900" spc="-9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педагога.</a:t>
            </a:r>
            <a:endParaRPr sz="2900"/>
          </a:p>
          <a:p>
            <a:pPr marL="12700">
              <a:lnSpc>
                <a:spcPts val="3454"/>
              </a:lnSpc>
            </a:pPr>
            <a:r>
              <a:rPr sz="2900" dirty="0">
                <a:solidFill>
                  <a:srgbClr val="FFFFFF"/>
                </a:solidFill>
              </a:rPr>
              <a:t>Раздел</a:t>
            </a:r>
            <a:r>
              <a:rPr sz="2900" spc="-3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“Дополнительная</a:t>
            </a:r>
            <a:r>
              <a:rPr sz="2900" spc="-4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информация”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307847" y="1612391"/>
            <a:ext cx="5544820" cy="3441700"/>
            <a:chOff x="307847" y="1612391"/>
            <a:chExt cx="5544820" cy="3441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47" y="1612391"/>
              <a:ext cx="5544312" cy="34411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63089" y="3015233"/>
              <a:ext cx="3423285" cy="1423670"/>
            </a:xfrm>
            <a:custGeom>
              <a:avLst/>
              <a:gdLst/>
              <a:ahLst/>
              <a:cxnLst/>
              <a:rect l="l" t="t" r="r" b="b"/>
              <a:pathLst>
                <a:path w="3423285" h="1423670">
                  <a:moveTo>
                    <a:pt x="0" y="1423415"/>
                  </a:moveTo>
                  <a:lnTo>
                    <a:pt x="3422904" y="1423415"/>
                  </a:lnTo>
                  <a:lnTo>
                    <a:pt x="3422904" y="0"/>
                  </a:lnTo>
                  <a:lnTo>
                    <a:pt x="0" y="0"/>
                  </a:lnTo>
                  <a:lnTo>
                    <a:pt x="0" y="1423415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035040" y="1612391"/>
            <a:ext cx="5998845" cy="3441700"/>
            <a:chOff x="6035040" y="1612391"/>
            <a:chExt cx="5998845" cy="34417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40" y="1612391"/>
              <a:ext cx="5998464" cy="34411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96378" y="2990850"/>
              <a:ext cx="4125595" cy="687705"/>
            </a:xfrm>
            <a:custGeom>
              <a:avLst/>
              <a:gdLst/>
              <a:ahLst/>
              <a:cxnLst/>
              <a:rect l="l" t="t" r="r" b="b"/>
              <a:pathLst>
                <a:path w="4125595" h="687704">
                  <a:moveTo>
                    <a:pt x="0" y="687324"/>
                  </a:moveTo>
                  <a:lnTo>
                    <a:pt x="4125468" y="687324"/>
                  </a:lnTo>
                  <a:lnTo>
                    <a:pt x="4125468" y="0"/>
                  </a:lnTo>
                  <a:lnTo>
                    <a:pt x="0" y="0"/>
                  </a:lnTo>
                  <a:lnTo>
                    <a:pt x="0" y="687324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8510905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Персоналия</a:t>
            </a:r>
            <a:r>
              <a:rPr sz="2900" spc="-9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педагога.</a:t>
            </a:r>
            <a:endParaRPr sz="2900"/>
          </a:p>
          <a:p>
            <a:pPr marL="12700">
              <a:lnSpc>
                <a:spcPts val="3454"/>
              </a:lnSpc>
            </a:pPr>
            <a:r>
              <a:rPr sz="2900" dirty="0">
                <a:solidFill>
                  <a:srgbClr val="FFFFFF"/>
                </a:solidFill>
              </a:rPr>
              <a:t>Раздел</a:t>
            </a:r>
            <a:r>
              <a:rPr sz="2900" spc="-3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“Дополнительная</a:t>
            </a:r>
            <a:r>
              <a:rPr sz="2900" spc="-4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информация”</a:t>
            </a:r>
            <a:endParaRPr sz="29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0114" y="1636395"/>
          <a:ext cx="10358120" cy="4712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Федеральные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НПА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62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Региональные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НПА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6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 marL="91440" marR="85090" algn="just">
                        <a:lnSpc>
                          <a:spcPct val="99500"/>
                        </a:lnSpc>
                        <a:spcBef>
                          <a:spcPts val="36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Приказ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Министерства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просвещения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Российской 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Федерации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от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01.07.2021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№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400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"О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ведомственных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наградах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Министерства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просвещения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Российской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Федерации"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AB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Приказ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Министерства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образования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молодежной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политики Свердловской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области от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01.06.2020 № 460-Д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"О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ведомственных</a:t>
                      </a:r>
                      <a:r>
                        <a:rPr sz="1300" spc="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наградах</a:t>
                      </a:r>
                      <a:r>
                        <a:rPr sz="1300" spc="43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Министерства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образования </a:t>
                      </a:r>
                      <a:r>
                        <a:rPr sz="1300" spc="-4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молодежной</a:t>
                      </a:r>
                      <a:r>
                        <a:rPr sz="13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политики</a:t>
                      </a:r>
                      <a:r>
                        <a:rPr sz="13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Свердловской</a:t>
                      </a:r>
                      <a:r>
                        <a:rPr sz="13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области"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A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marL="91440" marR="84455" algn="just">
                        <a:lnSpc>
                          <a:spcPct val="99600"/>
                        </a:lnSpc>
                        <a:spcBef>
                          <a:spcPts val="36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Приказ Министерства спорта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Российской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Федерации от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04.12.2019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№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1025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"О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ведомственных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наградах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 Министерства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спорта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Российской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Федерации"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изменениями</a:t>
                      </a:r>
                      <a:r>
                        <a:rPr sz="13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от</a:t>
                      </a:r>
                      <a:r>
                        <a:rPr sz="13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11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мая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2023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г.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314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8C5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0010" algn="just">
                        <a:lnSpc>
                          <a:spcPct val="99600"/>
                        </a:lnSpc>
                        <a:spcBef>
                          <a:spcPts val="36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Приказ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Министерства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физической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культуры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спорта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Свердловской области от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27.11.2020 года № 338/ОС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"Об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учреждении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ведомственных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наград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Министерства 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физической</a:t>
                      </a:r>
                      <a:r>
                        <a:rPr sz="13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культуры</a:t>
                      </a:r>
                      <a:r>
                        <a:rPr sz="13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3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спорта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Свердловской</a:t>
                      </a:r>
                      <a:r>
                        <a:rPr sz="13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области"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8C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 rowSpan="2"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Приказ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Министерства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просвещения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Российской 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Федерации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от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10.01.2019 № 5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"О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ведомственном знаке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отличия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Министерства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просвещения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Российской 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Федерации,</a:t>
                      </a:r>
                      <a:r>
                        <a:rPr sz="1300" spc="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дающем</a:t>
                      </a:r>
                      <a:r>
                        <a:rPr sz="1300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право</a:t>
                      </a:r>
                      <a:r>
                        <a:rPr sz="1300" spc="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300" spc="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присвоение</a:t>
                      </a:r>
                      <a:r>
                        <a:rPr sz="1300" spc="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звания</a:t>
                      </a:r>
                      <a:endParaRPr sz="1300">
                        <a:latin typeface="Verdana"/>
                        <a:cs typeface="Verdana"/>
                      </a:endParaRPr>
                    </a:p>
                    <a:p>
                      <a:pPr marL="91440" algn="just">
                        <a:lnSpc>
                          <a:spcPts val="1540"/>
                        </a:lnSpc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«Ветеран</a:t>
                      </a:r>
                      <a:r>
                        <a:rPr sz="13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труда»"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AB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550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Приказ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Министерства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физической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культуры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спорта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Свердловской области от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21.12.2020 года № 363/ОС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"Об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учреждении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ведомственного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знака</a:t>
                      </a:r>
                      <a:r>
                        <a:rPr sz="1300" spc="4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отличия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Министерства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физической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культуры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спорта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Свердловской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области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"Почетный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наставник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сферы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физической</a:t>
                      </a:r>
                      <a:r>
                        <a:rPr sz="13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культуры</a:t>
                      </a:r>
                      <a:r>
                        <a:rPr sz="13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3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спорта"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A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AB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550" algn="just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Приказ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Министерства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образования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молодежной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политики Свердловской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области от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12.05.2021 № 437-Д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"О</a:t>
                      </a:r>
                      <a:r>
                        <a:rPr sz="13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знаке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отличия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Министерства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образования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молодежной политики </a:t>
                      </a:r>
                      <a:r>
                        <a:rPr sz="1300" dirty="0">
                          <a:latin typeface="Verdana"/>
                          <a:cs typeface="Verdana"/>
                        </a:rPr>
                        <a:t>Свердловской области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«Почетный </a:t>
                      </a:r>
                      <a:r>
                        <a:rPr sz="1300" spc="-4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наставник</a:t>
                      </a:r>
                      <a:r>
                        <a:rPr sz="13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сферы</a:t>
                      </a:r>
                      <a:r>
                        <a:rPr sz="13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образования»"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A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5845" y="122377"/>
            <a:ext cx="8510905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Персоналия</a:t>
            </a:r>
            <a:r>
              <a:rPr sz="29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педагога.</a:t>
            </a:r>
            <a:endParaRPr sz="2900">
              <a:latin typeface="Verdana"/>
              <a:cs typeface="Verdana"/>
            </a:endParaRPr>
          </a:p>
          <a:p>
            <a:pPr marL="12700">
              <a:lnSpc>
                <a:spcPts val="3454"/>
              </a:lnSpc>
            </a:pP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Раздел</a:t>
            </a:r>
            <a:r>
              <a:rPr sz="29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Verdana"/>
                <a:cs typeface="Verdana"/>
              </a:rPr>
              <a:t>“Дополнительная</a:t>
            </a:r>
            <a:r>
              <a:rPr sz="29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Verdana"/>
                <a:cs typeface="Verdana"/>
              </a:rPr>
              <a:t>информация”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95855" y="2165604"/>
            <a:ext cx="8400415" cy="4191000"/>
            <a:chOff x="1895855" y="2165604"/>
            <a:chExt cx="8400415" cy="4191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5855" y="2165604"/>
              <a:ext cx="8400288" cy="4191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99866" y="2946654"/>
              <a:ext cx="6635750" cy="1859280"/>
            </a:xfrm>
            <a:custGeom>
              <a:avLst/>
              <a:gdLst/>
              <a:ahLst/>
              <a:cxnLst/>
              <a:rect l="l" t="t" r="r" b="b"/>
              <a:pathLst>
                <a:path w="6635750" h="1859279">
                  <a:moveTo>
                    <a:pt x="0" y="1859280"/>
                  </a:moveTo>
                  <a:lnTo>
                    <a:pt x="6635496" y="1859280"/>
                  </a:lnTo>
                  <a:lnTo>
                    <a:pt x="6635496" y="0"/>
                  </a:lnTo>
                  <a:lnTo>
                    <a:pt x="0" y="0"/>
                  </a:lnTo>
                  <a:lnTo>
                    <a:pt x="0" y="185928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56178" y="1530858"/>
            <a:ext cx="5944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Пример</a:t>
            </a:r>
            <a:r>
              <a:rPr sz="28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некорректного</a:t>
            </a:r>
            <a:r>
              <a:rPr sz="28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заполнения: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5845" y="122377"/>
            <a:ext cx="8510905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Персоналия</a:t>
            </a:r>
            <a:r>
              <a:rPr sz="29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педагога.</a:t>
            </a:r>
            <a:endParaRPr sz="2900">
              <a:latin typeface="Verdana"/>
              <a:cs typeface="Verdana"/>
            </a:endParaRPr>
          </a:p>
          <a:p>
            <a:pPr marL="12700">
              <a:lnSpc>
                <a:spcPts val="3454"/>
              </a:lnSpc>
            </a:pP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Раздел</a:t>
            </a:r>
            <a:r>
              <a:rPr sz="29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Verdana"/>
                <a:cs typeface="Verdana"/>
              </a:rPr>
              <a:t>“Дополнительная</a:t>
            </a:r>
            <a:r>
              <a:rPr sz="29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Verdana"/>
                <a:cs typeface="Verdana"/>
              </a:rPr>
              <a:t>информация”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95855" y="2130551"/>
            <a:ext cx="8400415" cy="4204970"/>
            <a:chOff x="1895855" y="2130551"/>
            <a:chExt cx="8400415" cy="4204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5855" y="2130551"/>
              <a:ext cx="8400288" cy="4189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99866" y="4731257"/>
              <a:ext cx="6664959" cy="1590040"/>
            </a:xfrm>
            <a:custGeom>
              <a:avLst/>
              <a:gdLst/>
              <a:ahLst/>
              <a:cxnLst/>
              <a:rect l="l" t="t" r="r" b="b"/>
              <a:pathLst>
                <a:path w="6664959" h="1590039">
                  <a:moveTo>
                    <a:pt x="0" y="1589531"/>
                  </a:moveTo>
                  <a:lnTo>
                    <a:pt x="6664452" y="1589531"/>
                  </a:lnTo>
                  <a:lnTo>
                    <a:pt x="6664452" y="0"/>
                  </a:lnTo>
                  <a:lnTo>
                    <a:pt x="0" y="0"/>
                  </a:lnTo>
                  <a:lnTo>
                    <a:pt x="0" y="158953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56178" y="1530858"/>
            <a:ext cx="5944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Пример</a:t>
            </a:r>
            <a:r>
              <a:rPr sz="28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некорректного</a:t>
            </a:r>
            <a:r>
              <a:rPr sz="28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заполнения: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745" y="1453387"/>
            <a:ext cx="414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Данные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об</a:t>
            </a: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образовании: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82723" y="1988820"/>
            <a:ext cx="7914640" cy="1943100"/>
            <a:chOff x="1982723" y="1988820"/>
            <a:chExt cx="7914640" cy="1943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2723" y="1988820"/>
              <a:ext cx="7914132" cy="1943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55329" y="2987802"/>
              <a:ext cx="1053465" cy="494030"/>
            </a:xfrm>
            <a:custGeom>
              <a:avLst/>
              <a:gdLst/>
              <a:ahLst/>
              <a:cxnLst/>
              <a:rect l="l" t="t" r="r" b="b"/>
              <a:pathLst>
                <a:path w="1053465" h="494029">
                  <a:moveTo>
                    <a:pt x="0" y="493775"/>
                  </a:moveTo>
                  <a:lnTo>
                    <a:pt x="1053083" y="493775"/>
                  </a:lnTo>
                  <a:lnTo>
                    <a:pt x="1053083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5845" y="122377"/>
            <a:ext cx="4892040" cy="9048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429"/>
              </a:lnSpc>
              <a:spcBef>
                <a:spcPts val="260"/>
              </a:spcBef>
            </a:pP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Персоналия педагога. </a:t>
            </a:r>
            <a:r>
              <a:rPr sz="2900" b="1" spc="-9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Раздел</a:t>
            </a:r>
            <a:r>
              <a:rPr sz="29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FFFFFF"/>
                </a:solidFill>
                <a:latin typeface="Verdana"/>
                <a:cs typeface="Verdana"/>
              </a:rPr>
              <a:t>“Образование”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6732" y="4152900"/>
            <a:ext cx="7795259" cy="1754505"/>
            <a:chOff x="2046732" y="4152900"/>
            <a:chExt cx="7795259" cy="17545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6732" y="4152900"/>
              <a:ext cx="7795259" cy="17541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00238" y="5182361"/>
              <a:ext cx="1310640" cy="504825"/>
            </a:xfrm>
            <a:custGeom>
              <a:avLst/>
              <a:gdLst/>
              <a:ahLst/>
              <a:cxnLst/>
              <a:rect l="l" t="t" r="r" b="b"/>
              <a:pathLst>
                <a:path w="1310640" h="504825">
                  <a:moveTo>
                    <a:pt x="0" y="504444"/>
                  </a:moveTo>
                  <a:lnTo>
                    <a:pt x="1310640" y="504444"/>
                  </a:lnTo>
                  <a:lnTo>
                    <a:pt x="1310640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7242809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Персоналия</a:t>
            </a:r>
            <a:r>
              <a:rPr sz="2900" spc="-9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педагога.</a:t>
            </a:r>
            <a:endParaRPr sz="2900"/>
          </a:p>
          <a:p>
            <a:pPr marL="12700">
              <a:lnSpc>
                <a:spcPts val="3454"/>
              </a:lnSpc>
            </a:pPr>
            <a:r>
              <a:rPr sz="2900" dirty="0">
                <a:solidFill>
                  <a:srgbClr val="FFFFFF"/>
                </a:solidFill>
              </a:rPr>
              <a:t>Должность</a:t>
            </a:r>
            <a:r>
              <a:rPr sz="2900" spc="-5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и</a:t>
            </a:r>
            <a:r>
              <a:rPr sz="2900" spc="-1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предметная</a:t>
            </a:r>
            <a:r>
              <a:rPr sz="2900" spc="-6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область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1933955" y="1682495"/>
            <a:ext cx="4444365" cy="2745105"/>
            <a:chOff x="1933955" y="1682495"/>
            <a:chExt cx="4444365" cy="2745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955" y="1682495"/>
              <a:ext cx="4443984" cy="27447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30702" y="2661665"/>
              <a:ext cx="2967355" cy="1653539"/>
            </a:xfrm>
            <a:custGeom>
              <a:avLst/>
              <a:gdLst/>
              <a:ahLst/>
              <a:cxnLst/>
              <a:rect l="l" t="t" r="r" b="b"/>
              <a:pathLst>
                <a:path w="2967354" h="1653539">
                  <a:moveTo>
                    <a:pt x="0" y="1653539"/>
                  </a:moveTo>
                  <a:lnTo>
                    <a:pt x="2967228" y="1653539"/>
                  </a:lnTo>
                  <a:lnTo>
                    <a:pt x="2967228" y="0"/>
                  </a:lnTo>
                  <a:lnTo>
                    <a:pt x="0" y="0"/>
                  </a:lnTo>
                  <a:lnTo>
                    <a:pt x="0" y="165353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278623" y="1682495"/>
            <a:ext cx="4561840" cy="2745105"/>
            <a:chOff x="7278623" y="1682495"/>
            <a:chExt cx="4561840" cy="27451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8623" y="1682495"/>
              <a:ext cx="4561332" cy="27447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86621" y="2661665"/>
              <a:ext cx="2967355" cy="1653539"/>
            </a:xfrm>
            <a:custGeom>
              <a:avLst/>
              <a:gdLst/>
              <a:ahLst/>
              <a:cxnLst/>
              <a:rect l="l" t="t" r="r" b="b"/>
              <a:pathLst>
                <a:path w="2967354" h="1653539">
                  <a:moveTo>
                    <a:pt x="0" y="1653539"/>
                  </a:moveTo>
                  <a:lnTo>
                    <a:pt x="2967228" y="1653539"/>
                  </a:lnTo>
                  <a:lnTo>
                    <a:pt x="2967228" y="0"/>
                  </a:lnTo>
                  <a:lnTo>
                    <a:pt x="0" y="0"/>
                  </a:lnTo>
                  <a:lnTo>
                    <a:pt x="0" y="165353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91000" y="4503418"/>
            <a:ext cx="3953510" cy="2350135"/>
            <a:chOff x="4191000" y="4503418"/>
            <a:chExt cx="3953510" cy="23501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4503418"/>
              <a:ext cx="3953255" cy="23500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08497" y="5758434"/>
              <a:ext cx="2473960" cy="1051560"/>
            </a:xfrm>
            <a:custGeom>
              <a:avLst/>
              <a:gdLst/>
              <a:ahLst/>
              <a:cxnLst/>
              <a:rect l="l" t="t" r="r" b="b"/>
              <a:pathLst>
                <a:path w="2473959" h="1051559">
                  <a:moveTo>
                    <a:pt x="0" y="12191"/>
                  </a:moveTo>
                  <a:lnTo>
                    <a:pt x="2473452" y="12191"/>
                  </a:lnTo>
                  <a:lnTo>
                    <a:pt x="2473452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  <a:path w="2473959" h="1051559">
                  <a:moveTo>
                    <a:pt x="0" y="428243"/>
                  </a:moveTo>
                  <a:lnTo>
                    <a:pt x="2473452" y="428243"/>
                  </a:lnTo>
                  <a:lnTo>
                    <a:pt x="2473452" y="417575"/>
                  </a:lnTo>
                  <a:lnTo>
                    <a:pt x="0" y="417575"/>
                  </a:lnTo>
                  <a:lnTo>
                    <a:pt x="0" y="428243"/>
                  </a:lnTo>
                  <a:close/>
                </a:path>
                <a:path w="2473959" h="1051559">
                  <a:moveTo>
                    <a:pt x="0" y="1051559"/>
                  </a:moveTo>
                  <a:lnTo>
                    <a:pt x="2473452" y="1051559"/>
                  </a:lnTo>
                  <a:lnTo>
                    <a:pt x="2473452" y="1039367"/>
                  </a:lnTo>
                  <a:lnTo>
                    <a:pt x="0" y="1039367"/>
                  </a:lnTo>
                  <a:lnTo>
                    <a:pt x="0" y="105155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9201" y="2295270"/>
            <a:ext cx="14243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СПО: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преподаватель;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МПО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6540500" y="2295270"/>
            <a:ext cx="7226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СОШ: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учитель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5929" y="4643704"/>
            <a:ext cx="221932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Дополнительное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образование: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ПДО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(включая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старшего)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7242809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Персоналия</a:t>
            </a:r>
            <a:r>
              <a:rPr sz="2900" spc="-9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педагога.</a:t>
            </a:r>
            <a:endParaRPr sz="2900"/>
          </a:p>
          <a:p>
            <a:pPr marL="12700">
              <a:lnSpc>
                <a:spcPts val="3454"/>
              </a:lnSpc>
            </a:pPr>
            <a:r>
              <a:rPr sz="2900" dirty="0">
                <a:solidFill>
                  <a:srgbClr val="FFFFFF"/>
                </a:solidFill>
              </a:rPr>
              <a:t>Должность</a:t>
            </a:r>
            <a:r>
              <a:rPr sz="2900" spc="-5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и</a:t>
            </a:r>
            <a:r>
              <a:rPr sz="2900" spc="-1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предметная</a:t>
            </a:r>
            <a:r>
              <a:rPr sz="2900" spc="-6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область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57962" y="1632331"/>
            <a:ext cx="41744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Перечень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должностей, для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которых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НЕ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требуется </a:t>
            </a:r>
            <a:r>
              <a:rPr sz="1400" spc="-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указывать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предметы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направленности: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4884" y="2363025"/>
          <a:ext cx="5678170" cy="3505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2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Воспитатель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(включая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старшего)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1352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Инструктор-методист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(включая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старшего)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Инструктор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труду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49910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Инструктор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физической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культуре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Концертмейстер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Логопед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2311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Методист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(включая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старшего)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Музыкальный руководитель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Педагог-библиотекарь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980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Пе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даго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г-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орг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ор  Педагог-психолог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6C62DA"/>
                      </a:solidFill>
                      <a:prstDash val="solid"/>
                    </a:lnL>
                    <a:lnR w="28575">
                      <a:solidFill>
                        <a:srgbClr val="6C62DA"/>
                      </a:solidFill>
                      <a:prstDash val="solid"/>
                    </a:lnR>
                    <a:lnT w="28575">
                      <a:solidFill>
                        <a:srgbClr val="6C62DA"/>
                      </a:solidFill>
                      <a:prstDash val="solid"/>
                    </a:lnT>
                    <a:lnB w="28575">
                      <a:solidFill>
                        <a:srgbClr val="6C62DA"/>
                      </a:solidFill>
                      <a:prstDash val="solid"/>
                    </a:lnB>
                    <a:solidFill>
                      <a:srgbClr val="C8C5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Преподаватель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основ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безопасности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жизнедеятельности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5048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Руководитель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физического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воспитания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1765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Советник директора по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воспитанию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взаимодействию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детскими общественными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объединениями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837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Социальный педагог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Старший вожатый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рене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пре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од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ват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ль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(включая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старшего)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Тьютор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Учитель-дефектолог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Учитель-логопед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6C62DA"/>
                      </a:solidFill>
                      <a:prstDash val="solid"/>
                    </a:lnL>
                    <a:lnR w="28575">
                      <a:solidFill>
                        <a:srgbClr val="6C62DA"/>
                      </a:solidFill>
                      <a:prstDash val="solid"/>
                    </a:lnR>
                    <a:lnT w="28575">
                      <a:solidFill>
                        <a:srgbClr val="6C62DA"/>
                      </a:solidFill>
                      <a:prstDash val="solid"/>
                    </a:lnT>
                    <a:lnB w="28575">
                      <a:solidFill>
                        <a:srgbClr val="6C62DA"/>
                      </a:solidFill>
                      <a:prstDash val="solid"/>
                    </a:lnB>
                    <a:solidFill>
                      <a:srgbClr val="C8C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335648" y="1632331"/>
            <a:ext cx="405002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Перечень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должностей,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которых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необходимо </a:t>
            </a:r>
            <a:r>
              <a:rPr sz="1400" spc="-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указывать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предметы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направленности: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42303" y="2350007"/>
            <a:ext cx="5526405" cy="3568065"/>
            <a:chOff x="6242303" y="2350007"/>
            <a:chExt cx="5526405" cy="3568065"/>
          </a:xfrm>
        </p:grpSpPr>
        <p:sp>
          <p:nvSpPr>
            <p:cNvPr id="7" name="object 7"/>
            <p:cNvSpPr/>
            <p:nvPr/>
          </p:nvSpPr>
          <p:spPr>
            <a:xfrm>
              <a:off x="6256781" y="2364485"/>
              <a:ext cx="5497195" cy="3538854"/>
            </a:xfrm>
            <a:custGeom>
              <a:avLst/>
              <a:gdLst/>
              <a:ahLst/>
              <a:cxnLst/>
              <a:rect l="l" t="t" r="r" b="b"/>
              <a:pathLst>
                <a:path w="5497195" h="3538854">
                  <a:moveTo>
                    <a:pt x="5497068" y="0"/>
                  </a:moveTo>
                  <a:lnTo>
                    <a:pt x="0" y="0"/>
                  </a:lnTo>
                  <a:lnTo>
                    <a:pt x="0" y="3538728"/>
                  </a:lnTo>
                  <a:lnTo>
                    <a:pt x="5497068" y="3538728"/>
                  </a:lnTo>
                  <a:lnTo>
                    <a:pt x="5497068" y="0"/>
                  </a:lnTo>
                  <a:close/>
                </a:path>
              </a:pathLst>
            </a:custGeom>
            <a:solidFill>
              <a:srgbClr val="C8C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56781" y="2364485"/>
              <a:ext cx="5497195" cy="3538854"/>
            </a:xfrm>
            <a:custGeom>
              <a:avLst/>
              <a:gdLst/>
              <a:ahLst/>
              <a:cxnLst/>
              <a:rect l="l" t="t" r="r" b="b"/>
              <a:pathLst>
                <a:path w="5497195" h="3538854">
                  <a:moveTo>
                    <a:pt x="0" y="3538728"/>
                  </a:moveTo>
                  <a:lnTo>
                    <a:pt x="5497068" y="3538728"/>
                  </a:lnTo>
                  <a:lnTo>
                    <a:pt x="5497068" y="0"/>
                  </a:lnTo>
                  <a:lnTo>
                    <a:pt x="0" y="0"/>
                  </a:lnTo>
                  <a:lnTo>
                    <a:pt x="0" y="3538728"/>
                  </a:lnTo>
                  <a:close/>
                </a:path>
              </a:pathLst>
            </a:custGeom>
            <a:ln w="28956">
              <a:solidFill>
                <a:srgbClr val="6C62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48348" y="2390394"/>
            <a:ext cx="5327015" cy="2398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5" dirty="0" err="1">
                <a:latin typeface="Arial"/>
                <a:cs typeface="Arial"/>
              </a:rPr>
              <a:t>Преподаватель</a:t>
            </a:r>
            <a:r>
              <a:rPr lang="ru-RU" sz="1400" spc="-5" dirty="0">
                <a:latin typeface="Arial"/>
                <a:cs typeface="Arial"/>
              </a:rPr>
              <a:t> (кроме общеобразовательных дисциплин)</a:t>
            </a:r>
            <a:r>
              <a:rPr sz="1400" spc="-5" dirty="0"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Мастер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производственного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обучения: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соответствии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общероссийским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классификатором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i="1" spc="-5" dirty="0">
                <a:latin typeface="Arial"/>
                <a:cs typeface="Arial"/>
              </a:rPr>
              <a:t>специальностей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по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образованию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OK</a:t>
            </a:r>
            <a:r>
              <a:rPr sz="1400" i="1" spc="-5" dirty="0">
                <a:latin typeface="Arial"/>
                <a:cs typeface="Arial"/>
              </a:rPr>
              <a:t> 009-2016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Учитель: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название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предмета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Педагог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дополнительного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образования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(включая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старшего):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332105" algn="l"/>
                <a:tab pos="2014220" algn="l"/>
                <a:tab pos="3447415" algn="l"/>
              </a:tabLst>
            </a:pPr>
            <a:r>
              <a:rPr sz="1400" dirty="0">
                <a:latin typeface="Arial"/>
                <a:cs typeface="Arial"/>
              </a:rPr>
              <a:t>6	</a:t>
            </a:r>
            <a:r>
              <a:rPr sz="1400" spc="-5" dirty="0">
                <a:latin typeface="Arial"/>
                <a:cs typeface="Arial"/>
              </a:rPr>
              <a:t>направленностей	(</a:t>
            </a:r>
            <a:r>
              <a:rPr sz="1400" b="1" spc="-5" dirty="0">
                <a:latin typeface="Arial"/>
                <a:cs typeface="Arial"/>
              </a:rPr>
              <a:t>техническая,	естественнонаучная,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2644140" algn="l"/>
              </a:tabLst>
            </a:pPr>
            <a:r>
              <a:rPr sz="1400" b="1" spc="-5" dirty="0">
                <a:latin typeface="Arial"/>
                <a:cs typeface="Arial"/>
              </a:rPr>
              <a:t>физкультурно-спортивная,	художественная,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348348" y="4737861"/>
            <a:ext cx="4205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887855" algn="l"/>
              </a:tabLst>
            </a:pPr>
            <a:r>
              <a:rPr sz="1400" b="1" spc="-5" dirty="0">
                <a:latin typeface="Arial"/>
                <a:cs typeface="Arial"/>
              </a:rPr>
              <a:t>краеведческая,	социально-гуманитарная</a:t>
            </a:r>
            <a:r>
              <a:rPr sz="1400" spc="-5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19561" y="4524502"/>
            <a:ext cx="95694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т</a:t>
            </a:r>
            <a:r>
              <a:rPr sz="1400" b="1" spc="-25" dirty="0">
                <a:latin typeface="Arial"/>
                <a:cs typeface="Arial"/>
              </a:rPr>
              <a:t>у</a:t>
            </a:r>
            <a:r>
              <a:rPr sz="1400" b="1" dirty="0">
                <a:latin typeface="Arial"/>
                <a:cs typeface="Arial"/>
              </a:rPr>
              <a:t>рис</a:t>
            </a:r>
            <a:r>
              <a:rPr sz="1400" b="1" spc="-15" dirty="0">
                <a:latin typeface="Arial"/>
                <a:cs typeface="Arial"/>
              </a:rPr>
              <a:t>т</a:t>
            </a:r>
            <a:r>
              <a:rPr sz="1400" b="1" spc="-5" dirty="0">
                <a:latin typeface="Arial"/>
                <a:cs typeface="Arial"/>
              </a:rPr>
              <a:t>с</a:t>
            </a:r>
            <a:r>
              <a:rPr sz="1400" b="1" spc="5" dirty="0">
                <a:latin typeface="Arial"/>
                <a:cs typeface="Arial"/>
              </a:rPr>
              <a:t>к</a:t>
            </a:r>
            <a:r>
              <a:rPr sz="1400" b="1" spc="-20" dirty="0">
                <a:latin typeface="Arial"/>
                <a:cs typeface="Arial"/>
              </a:rPr>
              <a:t>о</a:t>
            </a:r>
            <a:r>
              <a:rPr sz="1400" b="1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i="1" spc="-10" dirty="0">
                <a:latin typeface="Arial"/>
                <a:cs typeface="Arial"/>
              </a:rPr>
              <a:t>Приказ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8348" y="4951221"/>
            <a:ext cx="532828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Arial"/>
                <a:cs typeface="Arial"/>
              </a:rPr>
              <a:t>Министерства просвещения </a:t>
            </a:r>
            <a:r>
              <a:rPr sz="1400" i="1" dirty="0">
                <a:latin typeface="Arial"/>
                <a:cs typeface="Arial"/>
              </a:rPr>
              <a:t>РФ от </a:t>
            </a:r>
            <a:r>
              <a:rPr sz="1400" i="1" spc="-5" dirty="0">
                <a:latin typeface="Arial"/>
                <a:cs typeface="Arial"/>
              </a:rPr>
              <a:t>27 июля 2022 г. </a:t>
            </a:r>
            <a:r>
              <a:rPr sz="1400" i="1" dirty="0">
                <a:latin typeface="Arial"/>
                <a:cs typeface="Arial"/>
              </a:rPr>
              <a:t>N </a:t>
            </a:r>
            <a:r>
              <a:rPr sz="1400" i="1" spc="-5" dirty="0">
                <a:latin typeface="Arial"/>
                <a:cs typeface="Arial"/>
              </a:rPr>
              <a:t>629 </a:t>
            </a:r>
            <a:r>
              <a:rPr sz="1400" i="1" spc="-15" dirty="0">
                <a:latin typeface="Arial"/>
                <a:cs typeface="Arial"/>
              </a:rPr>
              <a:t>“Об </a:t>
            </a:r>
            <a:r>
              <a:rPr sz="1400" i="1" spc="-37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утверждении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Порядка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организации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осуществления 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образовательной</a:t>
            </a:r>
            <a:r>
              <a:rPr sz="1400" i="1" spc="-5" dirty="0">
                <a:latin typeface="Arial"/>
                <a:cs typeface="Arial"/>
              </a:rPr>
              <a:t> деятельности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по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дополнительным </a:t>
            </a:r>
            <a:r>
              <a:rPr sz="1400" i="1" spc="-37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общеобразовательным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программам”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7592" y="2542158"/>
            <a:ext cx="7926705" cy="1788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001F5F"/>
                </a:solidFill>
                <a:latin typeface="Verdana"/>
                <a:cs typeface="Verdana"/>
              </a:rPr>
              <a:t>Важно!</a:t>
            </a:r>
            <a:endParaRPr sz="2900">
              <a:latin typeface="Verdana"/>
              <a:cs typeface="Verdana"/>
            </a:endParaRPr>
          </a:p>
          <a:p>
            <a:pPr marL="12700" marR="5080" indent="-3810" algn="ctr">
              <a:lnSpc>
                <a:spcPct val="99300"/>
              </a:lnSpc>
              <a:spcBef>
                <a:spcPts val="20"/>
              </a:spcBef>
            </a:pPr>
            <a:r>
              <a:rPr sz="2900" b="1" spc="-5" dirty="0">
                <a:solidFill>
                  <a:srgbClr val="001F5F"/>
                </a:solidFill>
                <a:latin typeface="Verdana"/>
                <a:cs typeface="Verdana"/>
              </a:rPr>
              <a:t>Актуализировать данные </a:t>
            </a:r>
            <a:r>
              <a:rPr sz="2900" b="1" dirty="0">
                <a:solidFill>
                  <a:srgbClr val="001F5F"/>
                </a:solidFill>
                <a:latin typeface="Verdana"/>
                <a:cs typeface="Verdana"/>
              </a:rPr>
              <a:t>в </a:t>
            </a:r>
            <a:r>
              <a:rPr sz="2900" b="1" spc="-5" dirty="0">
                <a:solidFill>
                  <a:srgbClr val="001F5F"/>
                </a:solidFill>
                <a:latin typeface="Verdana"/>
                <a:cs typeface="Verdana"/>
              </a:rPr>
              <a:t>системе </a:t>
            </a:r>
            <a:r>
              <a:rPr sz="2900" b="1" dirty="0">
                <a:solidFill>
                  <a:srgbClr val="001F5F"/>
                </a:solidFill>
                <a:latin typeface="Verdana"/>
                <a:cs typeface="Verdana"/>
              </a:rPr>
              <a:t> КАИС</a:t>
            </a:r>
            <a:r>
              <a:rPr sz="29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29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001F5F"/>
                </a:solidFill>
                <a:latin typeface="Verdana"/>
                <a:cs typeface="Verdana"/>
              </a:rPr>
              <a:t>привести</a:t>
            </a:r>
            <a:r>
              <a:rPr sz="29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001F5F"/>
                </a:solidFill>
                <a:latin typeface="Verdana"/>
                <a:cs typeface="Verdana"/>
              </a:rPr>
              <a:t>их</a:t>
            </a:r>
            <a:r>
              <a:rPr sz="29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001F5F"/>
                </a:solidFill>
                <a:latin typeface="Verdana"/>
                <a:cs typeface="Verdana"/>
              </a:rPr>
              <a:t>в </a:t>
            </a:r>
            <a:r>
              <a:rPr sz="2900" b="1" spc="-5" dirty="0">
                <a:solidFill>
                  <a:srgbClr val="001F5F"/>
                </a:solidFill>
                <a:latin typeface="Verdana"/>
                <a:cs typeface="Verdana"/>
              </a:rPr>
              <a:t>соответствие</a:t>
            </a:r>
            <a:r>
              <a:rPr sz="29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b="1" dirty="0">
                <a:solidFill>
                  <a:srgbClr val="001F5F"/>
                </a:solidFill>
                <a:latin typeface="Verdana"/>
                <a:cs typeface="Verdana"/>
              </a:rPr>
              <a:t>с </a:t>
            </a:r>
            <a:r>
              <a:rPr sz="2900" b="1" spc="-97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b="1" spc="-5" dirty="0">
                <a:solidFill>
                  <a:srgbClr val="001F5F"/>
                </a:solidFill>
                <a:latin typeface="Verdana"/>
                <a:cs typeface="Verdana"/>
              </a:rPr>
              <a:t>требованиями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30809"/>
            <a:ext cx="6027420" cy="9944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65"/>
              </a:spcBef>
            </a:pPr>
            <a:r>
              <a:rPr sz="3200" dirty="0">
                <a:solidFill>
                  <a:srgbClr val="FFFFFF"/>
                </a:solidFill>
              </a:rPr>
              <a:t>Интеграция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электронных </a:t>
            </a:r>
            <a:r>
              <a:rPr sz="3200" spc="-108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систем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7891" y="1632204"/>
            <a:ext cx="4524756" cy="44543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44206" y="4897958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84167" y="4898263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4478" y="1789938"/>
            <a:ext cx="176276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ГОСУСЛУГИ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1627" y="4461128"/>
            <a:ext cx="842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6327"/>
                </a:solidFill>
                <a:latin typeface="Calibri"/>
                <a:cs typeface="Calibri"/>
              </a:rPr>
              <a:t>КА</a:t>
            </a:r>
            <a:r>
              <a:rPr sz="2800" dirty="0">
                <a:solidFill>
                  <a:srgbClr val="FF6327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FF6327"/>
                </a:solidFill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6409" y="4461128"/>
            <a:ext cx="661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ЭПП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4156710" cy="9944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70"/>
              </a:spcBef>
            </a:pPr>
            <a:r>
              <a:rPr sz="3200" spc="-5" dirty="0">
                <a:solidFill>
                  <a:srgbClr val="FFFFFF"/>
                </a:solidFill>
              </a:rPr>
              <a:t>Образ</a:t>
            </a:r>
            <a:r>
              <a:rPr sz="3200" spc="-20" dirty="0">
                <a:solidFill>
                  <a:srgbClr val="FFFFFF"/>
                </a:solidFill>
              </a:rPr>
              <a:t>о</a:t>
            </a:r>
            <a:r>
              <a:rPr sz="3200" spc="-5" dirty="0">
                <a:solidFill>
                  <a:srgbClr val="FFFFFF"/>
                </a:solidFill>
              </a:rPr>
              <a:t>вате</a:t>
            </a:r>
            <a:r>
              <a:rPr sz="3200" spc="-15" dirty="0">
                <a:solidFill>
                  <a:srgbClr val="FFFFFF"/>
                </a:solidFill>
              </a:rPr>
              <a:t>л</a:t>
            </a:r>
            <a:r>
              <a:rPr sz="3200" spc="-5" dirty="0">
                <a:solidFill>
                  <a:srgbClr val="FFFFFF"/>
                </a:solidFill>
              </a:rPr>
              <a:t>ьн</a:t>
            </a:r>
            <a:r>
              <a:rPr sz="3200" spc="-20" dirty="0">
                <a:solidFill>
                  <a:srgbClr val="FFFFFF"/>
                </a:solidFill>
              </a:rPr>
              <a:t>а</a:t>
            </a:r>
            <a:r>
              <a:rPr sz="3200" dirty="0">
                <a:solidFill>
                  <a:srgbClr val="FFFFFF"/>
                </a:solidFill>
              </a:rPr>
              <a:t>я  организация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6190488" y="2033016"/>
            <a:ext cx="5930265" cy="1047115"/>
            <a:chOff x="6190488" y="2033016"/>
            <a:chExt cx="5930265" cy="1047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0488" y="2045208"/>
              <a:ext cx="5929884" cy="10347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60970" y="2045970"/>
              <a:ext cx="784860" cy="149860"/>
            </a:xfrm>
            <a:custGeom>
              <a:avLst/>
              <a:gdLst/>
              <a:ahLst/>
              <a:cxnLst/>
              <a:rect l="l" t="t" r="r" b="b"/>
              <a:pathLst>
                <a:path w="784859" h="149860">
                  <a:moveTo>
                    <a:pt x="0" y="149351"/>
                  </a:moveTo>
                  <a:lnTo>
                    <a:pt x="784859" y="149351"/>
                  </a:lnTo>
                  <a:lnTo>
                    <a:pt x="784859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6200" y="1769364"/>
            <a:ext cx="6040120" cy="2467610"/>
            <a:chOff x="76200" y="1769364"/>
            <a:chExt cx="6040120" cy="24676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" y="1769364"/>
              <a:ext cx="6013704" cy="24536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153" y="2178558"/>
              <a:ext cx="6014085" cy="2045335"/>
            </a:xfrm>
            <a:custGeom>
              <a:avLst/>
              <a:gdLst/>
              <a:ahLst/>
              <a:cxnLst/>
              <a:rect l="l" t="t" r="r" b="b"/>
              <a:pathLst>
                <a:path w="6014085" h="2045335">
                  <a:moveTo>
                    <a:pt x="2764535" y="315467"/>
                  </a:moveTo>
                  <a:lnTo>
                    <a:pt x="5963412" y="315467"/>
                  </a:lnTo>
                  <a:lnTo>
                    <a:pt x="5963412" y="0"/>
                  </a:lnTo>
                  <a:lnTo>
                    <a:pt x="2764535" y="0"/>
                  </a:lnTo>
                  <a:lnTo>
                    <a:pt x="2764535" y="315467"/>
                  </a:lnTo>
                  <a:close/>
                </a:path>
                <a:path w="6014085" h="2045335">
                  <a:moveTo>
                    <a:pt x="0" y="2045208"/>
                  </a:moveTo>
                  <a:lnTo>
                    <a:pt x="6013704" y="2045208"/>
                  </a:lnTo>
                  <a:lnTo>
                    <a:pt x="6013704" y="1691639"/>
                  </a:lnTo>
                  <a:lnTo>
                    <a:pt x="0" y="1691639"/>
                  </a:lnTo>
                  <a:lnTo>
                    <a:pt x="0" y="204520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73773" y="2522981"/>
            <a:ext cx="494665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93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Угловой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штамп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содержит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реквизиты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организации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(название,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юридический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фактический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адрес,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контакты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 банковские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реквизиты).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Штамп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для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бланка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ОО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рекомендуется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оформлять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соответствии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ГОСТ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Р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7.0.97-2016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24713" y="4428235"/>
            <a:ext cx="46005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Проверить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правильность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написания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эл.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почты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активность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ссылки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сайт!!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7040880" cy="994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</a:rPr>
              <a:t>Персоналия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педагога.</a:t>
            </a:r>
            <a:endParaRPr sz="3200"/>
          </a:p>
          <a:p>
            <a:pPr marL="12700">
              <a:lnSpc>
                <a:spcPts val="3810"/>
              </a:lnSpc>
            </a:pPr>
            <a:r>
              <a:rPr sz="3200" dirty="0">
                <a:solidFill>
                  <a:srgbClr val="FFFFFF"/>
                </a:solidFill>
              </a:rPr>
              <a:t>Раздел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“Общая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информация”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1627" y="2371344"/>
            <a:ext cx="6445250" cy="2871470"/>
            <a:chOff x="71627" y="2371344"/>
            <a:chExt cx="6445250" cy="2871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7" y="2371344"/>
              <a:ext cx="6444996" cy="28712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8167" y="4535423"/>
              <a:ext cx="1668780" cy="134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63595" y="4530851"/>
              <a:ext cx="1678305" cy="143510"/>
            </a:xfrm>
            <a:custGeom>
              <a:avLst/>
              <a:gdLst/>
              <a:ahLst/>
              <a:cxnLst/>
              <a:rect l="l" t="t" r="r" b="b"/>
              <a:pathLst>
                <a:path w="1678304" h="143510">
                  <a:moveTo>
                    <a:pt x="0" y="143256"/>
                  </a:moveTo>
                  <a:lnTo>
                    <a:pt x="1677924" y="143256"/>
                  </a:lnTo>
                  <a:lnTo>
                    <a:pt x="1677924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8167" y="4183379"/>
              <a:ext cx="1668780" cy="1859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63595" y="4178808"/>
              <a:ext cx="1678305" cy="195580"/>
            </a:xfrm>
            <a:custGeom>
              <a:avLst/>
              <a:gdLst/>
              <a:ahLst/>
              <a:cxnLst/>
              <a:rect l="l" t="t" r="r" b="b"/>
              <a:pathLst>
                <a:path w="1678304" h="195579">
                  <a:moveTo>
                    <a:pt x="0" y="195071"/>
                  </a:moveTo>
                  <a:lnTo>
                    <a:pt x="1677924" y="195071"/>
                  </a:lnTo>
                  <a:lnTo>
                    <a:pt x="1677924" y="0"/>
                  </a:lnTo>
                  <a:lnTo>
                    <a:pt x="0" y="0"/>
                  </a:lnTo>
                  <a:lnTo>
                    <a:pt x="0" y="195071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8167" y="3916680"/>
              <a:ext cx="1668780" cy="1341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63595" y="3912108"/>
              <a:ext cx="1678305" cy="143510"/>
            </a:xfrm>
            <a:custGeom>
              <a:avLst/>
              <a:gdLst/>
              <a:ahLst/>
              <a:cxnLst/>
              <a:rect l="l" t="t" r="r" b="b"/>
              <a:pathLst>
                <a:path w="1678304" h="143510">
                  <a:moveTo>
                    <a:pt x="0" y="143256"/>
                  </a:moveTo>
                  <a:lnTo>
                    <a:pt x="1677924" y="143256"/>
                  </a:lnTo>
                  <a:lnTo>
                    <a:pt x="1677924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9379" y="2476500"/>
              <a:ext cx="2289047" cy="1341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54807" y="2471928"/>
              <a:ext cx="2298700" cy="143510"/>
            </a:xfrm>
            <a:custGeom>
              <a:avLst/>
              <a:gdLst/>
              <a:ahLst/>
              <a:cxnLst/>
              <a:rect l="l" t="t" r="r" b="b"/>
              <a:pathLst>
                <a:path w="2298700" h="143510">
                  <a:moveTo>
                    <a:pt x="0" y="143255"/>
                  </a:moveTo>
                  <a:lnTo>
                    <a:pt x="2298192" y="143255"/>
                  </a:lnTo>
                  <a:lnTo>
                    <a:pt x="2298192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8167" y="3506724"/>
              <a:ext cx="2057400" cy="1325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63595" y="3502152"/>
              <a:ext cx="2066925" cy="142240"/>
            </a:xfrm>
            <a:custGeom>
              <a:avLst/>
              <a:gdLst/>
              <a:ahLst/>
              <a:cxnLst/>
              <a:rect l="l" t="t" r="r" b="b"/>
              <a:pathLst>
                <a:path w="2066925" h="142239">
                  <a:moveTo>
                    <a:pt x="0" y="141731"/>
                  </a:moveTo>
                  <a:lnTo>
                    <a:pt x="2066544" y="141731"/>
                  </a:lnTo>
                  <a:lnTo>
                    <a:pt x="2066544" y="0"/>
                  </a:lnTo>
                  <a:lnTo>
                    <a:pt x="0" y="0"/>
                  </a:lnTo>
                  <a:lnTo>
                    <a:pt x="0" y="141731"/>
                  </a:lnTo>
                  <a:close/>
                </a:path>
              </a:pathLst>
            </a:custGeom>
            <a:ln w="9143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6681" y="3158490"/>
              <a:ext cx="1172210" cy="349250"/>
            </a:xfrm>
            <a:custGeom>
              <a:avLst/>
              <a:gdLst/>
              <a:ahLst/>
              <a:cxnLst/>
              <a:rect l="l" t="t" r="r" b="b"/>
              <a:pathLst>
                <a:path w="1172210" h="349250">
                  <a:moveTo>
                    <a:pt x="0" y="348996"/>
                  </a:moveTo>
                  <a:lnTo>
                    <a:pt x="1171956" y="348996"/>
                  </a:lnTo>
                  <a:lnTo>
                    <a:pt x="1171956" y="0"/>
                  </a:lnTo>
                  <a:lnTo>
                    <a:pt x="0" y="0"/>
                  </a:lnTo>
                  <a:lnTo>
                    <a:pt x="0" y="34899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672071" y="2263139"/>
            <a:ext cx="5331460" cy="3258820"/>
            <a:chOff x="6672071" y="2263139"/>
            <a:chExt cx="5331460" cy="325882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4263" y="2263139"/>
              <a:ext cx="5318760" cy="32445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7091" y="2590799"/>
              <a:ext cx="1571244" cy="17251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32519" y="2586227"/>
              <a:ext cx="1580515" cy="1734820"/>
            </a:xfrm>
            <a:custGeom>
              <a:avLst/>
              <a:gdLst/>
              <a:ahLst/>
              <a:cxnLst/>
              <a:rect l="l" t="t" r="r" b="b"/>
              <a:pathLst>
                <a:path w="1580515" h="1734820">
                  <a:moveTo>
                    <a:pt x="0" y="1734312"/>
                  </a:moveTo>
                  <a:lnTo>
                    <a:pt x="1580387" y="1734312"/>
                  </a:lnTo>
                  <a:lnTo>
                    <a:pt x="1580387" y="0"/>
                  </a:lnTo>
                  <a:lnTo>
                    <a:pt x="0" y="0"/>
                  </a:lnTo>
                  <a:lnTo>
                    <a:pt x="0" y="1734312"/>
                  </a:lnTo>
                  <a:close/>
                </a:path>
              </a:pathLst>
            </a:custGeom>
            <a:ln w="9143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85025" y="5068061"/>
              <a:ext cx="780415" cy="440690"/>
            </a:xfrm>
            <a:custGeom>
              <a:avLst/>
              <a:gdLst/>
              <a:ahLst/>
              <a:cxnLst/>
              <a:rect l="l" t="t" r="r" b="b"/>
              <a:pathLst>
                <a:path w="780415" h="440689">
                  <a:moveTo>
                    <a:pt x="0" y="440435"/>
                  </a:moveTo>
                  <a:lnTo>
                    <a:pt x="780287" y="440435"/>
                  </a:lnTo>
                  <a:lnTo>
                    <a:pt x="780287" y="0"/>
                  </a:lnTo>
                  <a:lnTo>
                    <a:pt x="0" y="0"/>
                  </a:lnTo>
                  <a:lnTo>
                    <a:pt x="0" y="44043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15" y="1453387"/>
            <a:ext cx="923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ФИ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020" y="2712720"/>
            <a:ext cx="5759450" cy="361315"/>
            <a:chOff x="160020" y="2712720"/>
            <a:chExt cx="5759450" cy="361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" y="2714244"/>
              <a:ext cx="5759196" cy="3459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1525" y="2725674"/>
              <a:ext cx="1051560" cy="335280"/>
            </a:xfrm>
            <a:custGeom>
              <a:avLst/>
              <a:gdLst/>
              <a:ahLst/>
              <a:cxnLst/>
              <a:rect l="l" t="t" r="r" b="b"/>
              <a:pathLst>
                <a:path w="1051560" h="335280">
                  <a:moveTo>
                    <a:pt x="0" y="335279"/>
                  </a:moveTo>
                  <a:lnTo>
                    <a:pt x="1051560" y="335279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33527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70408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</a:rPr>
              <a:t>Персоналия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педагога.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</a:rPr>
              <a:t>Раздел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“Общая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информация”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160020" y="4678679"/>
            <a:ext cx="5759450" cy="364490"/>
            <a:chOff x="160020" y="4678679"/>
            <a:chExt cx="5759450" cy="3644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" y="4678679"/>
              <a:ext cx="1851660" cy="3642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0887" y="4678679"/>
              <a:ext cx="4148328" cy="3200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1556" y="4783835"/>
              <a:ext cx="123443" cy="18897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020" y="3454908"/>
            <a:ext cx="5759196" cy="90525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21663" y="1755648"/>
            <a:ext cx="4015740" cy="585470"/>
          </a:xfrm>
          <a:prstGeom prst="rect">
            <a:avLst/>
          </a:prstGeom>
          <a:solidFill>
            <a:srgbClr val="B0ABEE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 marR="176530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Указываем</a:t>
            </a:r>
            <a:r>
              <a:rPr sz="16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данные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соответствии</a:t>
            </a:r>
            <a:r>
              <a:rPr sz="16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1600" b="1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паспортом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44767" y="2578607"/>
            <a:ext cx="5675630" cy="3572510"/>
            <a:chOff x="6144767" y="2578607"/>
            <a:chExt cx="5675630" cy="357251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4767" y="2578607"/>
              <a:ext cx="5675376" cy="35722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9516" y="2927603"/>
              <a:ext cx="1668779" cy="18989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14944" y="2923031"/>
              <a:ext cx="1678305" cy="1908175"/>
            </a:xfrm>
            <a:custGeom>
              <a:avLst/>
              <a:gdLst/>
              <a:ahLst/>
              <a:cxnLst/>
              <a:rect l="l" t="t" r="r" b="b"/>
              <a:pathLst>
                <a:path w="1678304" h="1908175">
                  <a:moveTo>
                    <a:pt x="0" y="1908048"/>
                  </a:moveTo>
                  <a:lnTo>
                    <a:pt x="1677924" y="1908048"/>
                  </a:lnTo>
                  <a:lnTo>
                    <a:pt x="1677924" y="0"/>
                  </a:lnTo>
                  <a:lnTo>
                    <a:pt x="0" y="0"/>
                  </a:lnTo>
                  <a:lnTo>
                    <a:pt x="0" y="1908048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25817" y="4315205"/>
              <a:ext cx="1367155" cy="581025"/>
            </a:xfrm>
            <a:custGeom>
              <a:avLst/>
              <a:gdLst/>
              <a:ahLst/>
              <a:cxnLst/>
              <a:rect l="l" t="t" r="r" b="b"/>
              <a:pathLst>
                <a:path w="1367154" h="581025">
                  <a:moveTo>
                    <a:pt x="0" y="580644"/>
                  </a:moveTo>
                  <a:lnTo>
                    <a:pt x="1367027" y="580644"/>
                  </a:lnTo>
                  <a:lnTo>
                    <a:pt x="1367027" y="0"/>
                  </a:lnTo>
                  <a:lnTo>
                    <a:pt x="0" y="0"/>
                  </a:lnTo>
                  <a:lnTo>
                    <a:pt x="0" y="58064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44056" y="1755648"/>
            <a:ext cx="4815840" cy="585470"/>
          </a:xfrm>
          <a:prstGeom prst="rect">
            <a:avLst/>
          </a:prstGeom>
          <a:solidFill>
            <a:srgbClr val="B0ABEE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708025">
              <a:lnSpc>
                <a:spcPct val="100000"/>
              </a:lnSpc>
              <a:spcBef>
                <a:spcPts val="32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Контактные</a:t>
            </a:r>
            <a:r>
              <a:rPr sz="16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данные: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номер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телефона</a:t>
            </a:r>
            <a:r>
              <a:rPr sz="16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600" b="1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почта.</a:t>
            </a:r>
            <a:r>
              <a:rPr sz="16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Личные!!!!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745" y="1758187"/>
            <a:ext cx="1156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Иначе: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5845" y="122377"/>
            <a:ext cx="70408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Персоналия</a:t>
            </a:r>
            <a:r>
              <a:rPr sz="3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педагога.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Раздел</a:t>
            </a:r>
            <a:r>
              <a:rPr sz="32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“Общая</a:t>
            </a:r>
            <a:r>
              <a:rPr sz="32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информация”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07920" y="2491739"/>
            <a:ext cx="7937500" cy="3779520"/>
            <a:chOff x="2407920" y="2491739"/>
            <a:chExt cx="7937500" cy="3779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0112" y="2491739"/>
              <a:ext cx="7924800" cy="37795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20874" y="5191505"/>
              <a:ext cx="3888104" cy="485140"/>
            </a:xfrm>
            <a:custGeom>
              <a:avLst/>
              <a:gdLst/>
              <a:ahLst/>
              <a:cxnLst/>
              <a:rect l="l" t="t" r="r" b="b"/>
              <a:pathLst>
                <a:path w="3888104" h="485139">
                  <a:moveTo>
                    <a:pt x="3887724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3887724" y="484632"/>
                  </a:lnTo>
                  <a:lnTo>
                    <a:pt x="3887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20874" y="5191505"/>
              <a:ext cx="7901940" cy="485140"/>
            </a:xfrm>
            <a:custGeom>
              <a:avLst/>
              <a:gdLst/>
              <a:ahLst/>
              <a:cxnLst/>
              <a:rect l="l" t="t" r="r" b="b"/>
              <a:pathLst>
                <a:path w="7901940" h="485139">
                  <a:moveTo>
                    <a:pt x="0" y="484632"/>
                  </a:moveTo>
                  <a:lnTo>
                    <a:pt x="3887724" y="484632"/>
                  </a:lnTo>
                  <a:lnTo>
                    <a:pt x="3887724" y="0"/>
                  </a:lnTo>
                  <a:lnTo>
                    <a:pt x="0" y="0"/>
                  </a:lnTo>
                  <a:lnTo>
                    <a:pt x="0" y="484632"/>
                  </a:lnTo>
                  <a:close/>
                </a:path>
                <a:path w="7901940" h="485139">
                  <a:moveTo>
                    <a:pt x="6377940" y="434340"/>
                  </a:moveTo>
                  <a:lnTo>
                    <a:pt x="7901940" y="434340"/>
                  </a:lnTo>
                  <a:lnTo>
                    <a:pt x="7901940" y="3048"/>
                  </a:lnTo>
                  <a:lnTo>
                    <a:pt x="6377940" y="3048"/>
                  </a:lnTo>
                  <a:lnTo>
                    <a:pt x="6377940" y="43434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1692" y="3546347"/>
              <a:ext cx="1859280" cy="4297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27120" y="3541775"/>
              <a:ext cx="1868805" cy="439420"/>
            </a:xfrm>
            <a:custGeom>
              <a:avLst/>
              <a:gdLst/>
              <a:ahLst/>
              <a:cxnLst/>
              <a:rect l="l" t="t" r="r" b="b"/>
              <a:pathLst>
                <a:path w="1868804" h="439420">
                  <a:moveTo>
                    <a:pt x="0" y="438912"/>
                  </a:moveTo>
                  <a:lnTo>
                    <a:pt x="1868424" y="438912"/>
                  </a:lnTo>
                  <a:lnTo>
                    <a:pt x="1868424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745" y="1453387"/>
            <a:ext cx="137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СН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ЛС: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07057" y="2042160"/>
            <a:ext cx="7860030" cy="2270760"/>
            <a:chOff x="2107057" y="2042160"/>
            <a:chExt cx="7860030" cy="2270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7057" y="2042160"/>
              <a:ext cx="7859903" cy="2270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57806" y="3074670"/>
              <a:ext cx="4227830" cy="210820"/>
            </a:xfrm>
            <a:custGeom>
              <a:avLst/>
              <a:gdLst/>
              <a:ahLst/>
              <a:cxnLst/>
              <a:rect l="l" t="t" r="r" b="b"/>
              <a:pathLst>
                <a:path w="4227830" h="210820">
                  <a:moveTo>
                    <a:pt x="0" y="210312"/>
                  </a:moveTo>
                  <a:lnTo>
                    <a:pt x="4227576" y="210312"/>
                  </a:lnTo>
                  <a:lnTo>
                    <a:pt x="4227576" y="0"/>
                  </a:lnTo>
                  <a:lnTo>
                    <a:pt x="0" y="0"/>
                  </a:lnTo>
                  <a:lnTo>
                    <a:pt x="0" y="210312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3148" y="3351276"/>
              <a:ext cx="1668779" cy="2225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08576" y="3346704"/>
              <a:ext cx="1678305" cy="231775"/>
            </a:xfrm>
            <a:custGeom>
              <a:avLst/>
              <a:gdLst/>
              <a:ahLst/>
              <a:cxnLst/>
              <a:rect l="l" t="t" r="r" b="b"/>
              <a:pathLst>
                <a:path w="1678304" h="231775">
                  <a:moveTo>
                    <a:pt x="0" y="231648"/>
                  </a:moveTo>
                  <a:lnTo>
                    <a:pt x="1677924" y="231648"/>
                  </a:lnTo>
                  <a:lnTo>
                    <a:pt x="1677924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3148" y="2415540"/>
              <a:ext cx="1668779" cy="5913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08576" y="2410968"/>
              <a:ext cx="1678305" cy="600710"/>
            </a:xfrm>
            <a:custGeom>
              <a:avLst/>
              <a:gdLst/>
              <a:ahLst/>
              <a:cxnLst/>
              <a:rect l="l" t="t" r="r" b="b"/>
              <a:pathLst>
                <a:path w="1678304" h="600710">
                  <a:moveTo>
                    <a:pt x="0" y="600455"/>
                  </a:moveTo>
                  <a:lnTo>
                    <a:pt x="1677924" y="600455"/>
                  </a:lnTo>
                  <a:lnTo>
                    <a:pt x="1677924" y="0"/>
                  </a:lnTo>
                  <a:lnTo>
                    <a:pt x="0" y="0"/>
                  </a:lnTo>
                  <a:lnTo>
                    <a:pt x="0" y="600455"/>
                  </a:lnTo>
                  <a:close/>
                </a:path>
              </a:pathLst>
            </a:custGeom>
            <a:ln w="9143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6825615" cy="956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Персоналия</a:t>
            </a:r>
            <a:r>
              <a:rPr sz="2900" spc="-9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педагога.</a:t>
            </a:r>
            <a:endParaRPr sz="2900"/>
          </a:p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FFFFFF"/>
                </a:solidFill>
              </a:rPr>
              <a:t>Раздел</a:t>
            </a:r>
            <a:r>
              <a:rPr sz="2900" spc="-60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“</a:t>
            </a:r>
            <a:r>
              <a:rPr sz="3200" spc="-5" dirty="0">
                <a:solidFill>
                  <a:srgbClr val="FFFFFF"/>
                </a:solidFill>
              </a:rPr>
              <a:t>Общая</a:t>
            </a:r>
            <a:r>
              <a:rPr sz="3200" spc="-3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информация</a:t>
            </a:r>
            <a:r>
              <a:rPr sz="2900" dirty="0">
                <a:solidFill>
                  <a:srgbClr val="FFFFFF"/>
                </a:solidFill>
              </a:rPr>
              <a:t>”</a:t>
            </a:r>
            <a:endParaRPr sz="29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729609" y="4470908"/>
            <a:ext cx="42773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3390" marR="5080" indent="-44132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Формат</a:t>
            </a:r>
            <a:r>
              <a:rPr sz="3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3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внесения: </a:t>
            </a:r>
            <a:r>
              <a:rPr sz="3200" spc="-8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ХХХ-ХХХ-ХХХ</a:t>
            </a:r>
            <a:r>
              <a:rPr sz="32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ХХ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8510905" cy="90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Персоналия</a:t>
            </a:r>
            <a:r>
              <a:rPr sz="2900" spc="-9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педагога.</a:t>
            </a:r>
            <a:endParaRPr sz="2900"/>
          </a:p>
          <a:p>
            <a:pPr marL="12700">
              <a:lnSpc>
                <a:spcPts val="3454"/>
              </a:lnSpc>
            </a:pPr>
            <a:r>
              <a:rPr sz="2900" dirty="0">
                <a:solidFill>
                  <a:srgbClr val="FFFFFF"/>
                </a:solidFill>
              </a:rPr>
              <a:t>Раздел</a:t>
            </a:r>
            <a:r>
              <a:rPr sz="2900" spc="-3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“Дополнительная</a:t>
            </a:r>
            <a:r>
              <a:rPr sz="2900" spc="-4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информация”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776220" y="1591462"/>
            <a:ext cx="641921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350" b="1" dirty="0">
                <a:solidFill>
                  <a:srgbClr val="4D4D4D"/>
                </a:solidFill>
                <a:latin typeface="Arial"/>
                <a:cs typeface="Arial"/>
              </a:rPr>
              <a:t>Приказ </a:t>
            </a:r>
            <a:r>
              <a:rPr sz="1350" b="1" spc="-5" dirty="0">
                <a:solidFill>
                  <a:srgbClr val="4D4D4D"/>
                </a:solidFill>
                <a:latin typeface="Arial"/>
                <a:cs typeface="Arial"/>
              </a:rPr>
              <a:t>Министерства просвещения </a:t>
            </a:r>
            <a:r>
              <a:rPr sz="1350" b="1" dirty="0">
                <a:solidFill>
                  <a:srgbClr val="4D4D4D"/>
                </a:solidFill>
                <a:latin typeface="Arial"/>
                <a:cs typeface="Arial"/>
              </a:rPr>
              <a:t>РФ от 24 </a:t>
            </a:r>
            <a:r>
              <a:rPr sz="1350" b="1" spc="-5" dirty="0">
                <a:solidFill>
                  <a:srgbClr val="4D4D4D"/>
                </a:solidFill>
                <a:latin typeface="Arial"/>
                <a:cs typeface="Arial"/>
              </a:rPr>
              <a:t>марта 2023 </a:t>
            </a:r>
            <a:r>
              <a:rPr sz="1350" b="1" dirty="0">
                <a:solidFill>
                  <a:srgbClr val="4D4D4D"/>
                </a:solidFill>
                <a:latin typeface="Arial"/>
                <a:cs typeface="Arial"/>
              </a:rPr>
              <a:t>г. </a:t>
            </a:r>
            <a:r>
              <a:rPr sz="1350" b="1" spc="5" dirty="0">
                <a:solidFill>
                  <a:srgbClr val="4D4D4D"/>
                </a:solidFill>
                <a:latin typeface="Arial"/>
                <a:cs typeface="Arial"/>
              </a:rPr>
              <a:t>№ </a:t>
            </a:r>
            <a:r>
              <a:rPr sz="1350" b="1" dirty="0">
                <a:solidFill>
                  <a:srgbClr val="4D4D4D"/>
                </a:solidFill>
                <a:latin typeface="Arial"/>
                <a:cs typeface="Arial"/>
              </a:rPr>
              <a:t>196 “Об </a:t>
            </a:r>
            <a:r>
              <a:rPr sz="135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4D4D4D"/>
                </a:solidFill>
                <a:latin typeface="Arial"/>
                <a:cs typeface="Arial"/>
              </a:rPr>
              <a:t>утверждении </a:t>
            </a:r>
            <a:r>
              <a:rPr sz="1350" b="1" dirty="0">
                <a:solidFill>
                  <a:srgbClr val="4D4D4D"/>
                </a:solidFill>
                <a:latin typeface="Arial"/>
                <a:cs typeface="Arial"/>
              </a:rPr>
              <a:t>Порядка проведения </a:t>
            </a:r>
            <a:r>
              <a:rPr sz="1350" b="1" spc="-10" dirty="0">
                <a:solidFill>
                  <a:srgbClr val="4D4D4D"/>
                </a:solidFill>
                <a:latin typeface="Arial"/>
                <a:cs typeface="Arial"/>
              </a:rPr>
              <a:t>аттестации </a:t>
            </a:r>
            <a:r>
              <a:rPr sz="1350" b="1" dirty="0">
                <a:solidFill>
                  <a:srgbClr val="4D4D4D"/>
                </a:solidFill>
                <a:latin typeface="Arial"/>
                <a:cs typeface="Arial"/>
              </a:rPr>
              <a:t>педагогических </a:t>
            </a:r>
            <a:r>
              <a:rPr sz="1350" b="1" spc="-5" dirty="0">
                <a:solidFill>
                  <a:srgbClr val="4D4D4D"/>
                </a:solidFill>
                <a:latin typeface="Arial"/>
                <a:cs typeface="Arial"/>
              </a:rPr>
              <a:t>работников </a:t>
            </a:r>
            <a:r>
              <a:rPr sz="1350" b="1" spc="-3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4D4D4D"/>
                </a:solidFill>
                <a:latin typeface="Arial"/>
                <a:cs typeface="Arial"/>
              </a:rPr>
              <a:t>организаций,</a:t>
            </a:r>
            <a:r>
              <a:rPr sz="135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4D4D4D"/>
                </a:solidFill>
                <a:latin typeface="Arial"/>
                <a:cs typeface="Arial"/>
              </a:rPr>
              <a:t>осуществляющих</a:t>
            </a:r>
            <a:r>
              <a:rPr sz="135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4D4D4D"/>
                </a:solidFill>
                <a:latin typeface="Arial"/>
                <a:cs typeface="Arial"/>
              </a:rPr>
              <a:t>образовательную</a:t>
            </a:r>
            <a:r>
              <a:rPr sz="135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4D4D4D"/>
                </a:solidFill>
                <a:latin typeface="Arial"/>
                <a:cs typeface="Arial"/>
              </a:rPr>
              <a:t>деятельность”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6985" y="2099691"/>
            <a:ext cx="47625" cy="192405"/>
          </a:xfrm>
          <a:custGeom>
            <a:avLst/>
            <a:gdLst/>
            <a:ahLst/>
            <a:cxnLst/>
            <a:rect l="l" t="t" r="r" b="b"/>
            <a:pathLst>
              <a:path w="47625" h="192405">
                <a:moveTo>
                  <a:pt x="47244" y="0"/>
                </a:moveTo>
                <a:lnTo>
                  <a:pt x="0" y="0"/>
                </a:lnTo>
                <a:lnTo>
                  <a:pt x="0" y="192024"/>
                </a:lnTo>
                <a:lnTo>
                  <a:pt x="47244" y="192024"/>
                </a:lnTo>
                <a:lnTo>
                  <a:pt x="47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6941" y="2896107"/>
            <a:ext cx="47625" cy="192405"/>
          </a:xfrm>
          <a:custGeom>
            <a:avLst/>
            <a:gdLst/>
            <a:ahLst/>
            <a:cxnLst/>
            <a:rect l="l" t="t" r="r" b="b"/>
            <a:pathLst>
              <a:path w="47625" h="192405">
                <a:moveTo>
                  <a:pt x="47243" y="0"/>
                </a:moveTo>
                <a:lnTo>
                  <a:pt x="0" y="0"/>
                </a:lnTo>
                <a:lnTo>
                  <a:pt x="0" y="192024"/>
                </a:lnTo>
                <a:lnTo>
                  <a:pt x="47243" y="192024"/>
                </a:lnTo>
                <a:lnTo>
                  <a:pt x="47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1321" y="3296920"/>
            <a:ext cx="44450" cy="163195"/>
          </a:xfrm>
          <a:custGeom>
            <a:avLst/>
            <a:gdLst/>
            <a:ahLst/>
            <a:cxnLst/>
            <a:rect l="l" t="t" r="r" b="b"/>
            <a:pathLst>
              <a:path w="44450" h="163195">
                <a:moveTo>
                  <a:pt x="44196" y="0"/>
                </a:moveTo>
                <a:lnTo>
                  <a:pt x="0" y="0"/>
                </a:lnTo>
                <a:lnTo>
                  <a:pt x="0" y="163067"/>
                </a:lnTo>
                <a:lnTo>
                  <a:pt x="44196" y="163067"/>
                </a:lnTo>
                <a:lnTo>
                  <a:pt x="44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54793" y="3912615"/>
            <a:ext cx="41275" cy="163195"/>
          </a:xfrm>
          <a:custGeom>
            <a:avLst/>
            <a:gdLst/>
            <a:ahLst/>
            <a:cxnLst/>
            <a:rect l="l" t="t" r="r" b="b"/>
            <a:pathLst>
              <a:path w="41275" h="163195">
                <a:moveTo>
                  <a:pt x="41148" y="0"/>
                </a:moveTo>
                <a:lnTo>
                  <a:pt x="0" y="0"/>
                </a:lnTo>
                <a:lnTo>
                  <a:pt x="0" y="163068"/>
                </a:lnTo>
                <a:lnTo>
                  <a:pt x="41148" y="163068"/>
                </a:lnTo>
                <a:lnTo>
                  <a:pt x="41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63039" y="2867405"/>
            <a:ext cx="8320405" cy="1631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solidFill>
                  <a:srgbClr val="333333"/>
                </a:solidFill>
                <a:latin typeface="Arial"/>
                <a:cs typeface="Arial"/>
              </a:rPr>
              <a:t>Пункт</a:t>
            </a:r>
            <a:r>
              <a:rPr sz="1350" b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33"/>
                </a:solidFill>
                <a:latin typeface="Arial"/>
                <a:cs typeface="Arial"/>
              </a:rPr>
              <a:t>№31: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Проведение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 аттестации</a:t>
            </a:r>
            <a:r>
              <a:rPr sz="1150" b="1" spc="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педагогических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работников,</a:t>
            </a:r>
            <a:r>
              <a:rPr sz="115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имеющих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государственные</a:t>
            </a:r>
            <a:r>
              <a:rPr sz="1150" b="1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награды,</a:t>
            </a:r>
            <a:r>
              <a:rPr sz="115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почетные</a:t>
            </a:r>
            <a:r>
              <a:rPr sz="115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звания,</a:t>
            </a:r>
            <a:endParaRPr sz="1150">
              <a:latin typeface="Arial"/>
              <a:cs typeface="Arial"/>
            </a:endParaRPr>
          </a:p>
          <a:p>
            <a:pPr marL="12700" marR="227329">
              <a:lnSpc>
                <a:spcPct val="116500"/>
              </a:lnSpc>
              <a:spcBef>
                <a:spcPts val="10"/>
              </a:spcBef>
            </a:pP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ведомственные</a:t>
            </a:r>
            <a:r>
              <a:rPr sz="1150" b="1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знаки</a:t>
            </a:r>
            <a:r>
              <a:rPr sz="1150" b="1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отличия</a:t>
            </a:r>
            <a:r>
              <a:rPr sz="115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r>
              <a:rPr sz="1150" b="1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иные</a:t>
            </a:r>
            <a:r>
              <a:rPr sz="1150" b="1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награды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полученные</a:t>
            </a:r>
            <a:r>
              <a:rPr sz="115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за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достижения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 в</a:t>
            </a:r>
            <a:r>
              <a:rPr sz="115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педагогической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деятельности,</a:t>
            </a:r>
            <a:r>
              <a:rPr sz="115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либо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являющихся</a:t>
            </a:r>
            <a:r>
              <a:rPr sz="115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призерами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конкурсов</a:t>
            </a:r>
            <a:r>
              <a:rPr sz="1150" spc="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профессионального</a:t>
            </a:r>
            <a:r>
              <a:rPr sz="115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мастерства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педагогических</a:t>
            </a:r>
            <a:r>
              <a:rPr sz="115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работников,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150" spc="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целях</a:t>
            </a:r>
            <a:r>
              <a:rPr sz="115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установления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первой</a:t>
            </a:r>
            <a:r>
              <a:rPr sz="115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или высшей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квалификационной категории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осуществляется</a:t>
            </a:r>
            <a:r>
              <a:rPr sz="1150" b="1" spc="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на</a:t>
            </a:r>
            <a:r>
              <a:rPr sz="115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основе</a:t>
            </a:r>
            <a:r>
              <a:rPr sz="115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сведений,</a:t>
            </a:r>
            <a:r>
              <a:rPr sz="1150" b="1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подтверждающих</a:t>
            </a:r>
            <a:r>
              <a:rPr sz="1150" b="1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наличие</a:t>
            </a:r>
            <a:r>
              <a:rPr sz="1150" b="1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педагогических работников</a:t>
            </a:r>
            <a:r>
              <a:rPr sz="115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наград,</a:t>
            </a:r>
            <a:r>
              <a:rPr sz="115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званий,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знаков</a:t>
            </a:r>
            <a:r>
              <a:rPr sz="115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отличия,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 сведений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награждениях</a:t>
            </a:r>
            <a:r>
              <a:rPr sz="1150" spc="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за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участие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15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профессиональных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конкурсах.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4145" y="4322571"/>
            <a:ext cx="41275" cy="163195"/>
          </a:xfrm>
          <a:custGeom>
            <a:avLst/>
            <a:gdLst/>
            <a:ahLst/>
            <a:cxnLst/>
            <a:rect l="l" t="t" r="r" b="b"/>
            <a:pathLst>
              <a:path w="41275" h="163195">
                <a:moveTo>
                  <a:pt x="41148" y="0"/>
                </a:moveTo>
                <a:lnTo>
                  <a:pt x="0" y="0"/>
                </a:lnTo>
                <a:lnTo>
                  <a:pt x="0" y="163067"/>
                </a:lnTo>
                <a:lnTo>
                  <a:pt x="41148" y="163067"/>
                </a:lnTo>
                <a:lnTo>
                  <a:pt x="41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63039" y="4667503"/>
            <a:ext cx="73037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При</a:t>
            </a:r>
            <a:r>
              <a:rPr sz="115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аттестации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педагогических</a:t>
            </a:r>
            <a:r>
              <a:rPr sz="115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работников,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участвующих</a:t>
            </a:r>
            <a:r>
              <a:rPr sz="1150" spc="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15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реализации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программ</a:t>
            </a:r>
            <a:r>
              <a:rPr sz="115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спортивной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подготовки,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8305" y="4692903"/>
            <a:ext cx="1028700" cy="163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80"/>
              </a:lnSpc>
            </a:pP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учитываются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3039" y="4841544"/>
            <a:ext cx="7715884" cy="4368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государственные</a:t>
            </a:r>
            <a:r>
              <a:rPr sz="1150" b="1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награды,</a:t>
            </a:r>
            <a:r>
              <a:rPr sz="115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почетные</a:t>
            </a:r>
            <a:r>
              <a:rPr sz="115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звания,</a:t>
            </a:r>
            <a:r>
              <a:rPr sz="1150" b="1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ведомственные</a:t>
            </a:r>
            <a:r>
              <a:rPr sz="1150" b="1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знаки</a:t>
            </a:r>
            <a:r>
              <a:rPr sz="1150" b="1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отличия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полученные</a:t>
            </a:r>
            <a:r>
              <a:rPr sz="115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за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достижения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спортивной</a:t>
            </a:r>
            <a:r>
              <a:rPr sz="115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33333"/>
                </a:solidFill>
                <a:latin typeface="Arial"/>
                <a:cs typeface="Arial"/>
              </a:rPr>
              <a:t>подготовке</a:t>
            </a:r>
            <a:r>
              <a:rPr sz="115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333333"/>
                </a:solidFill>
                <a:latin typeface="Arial"/>
                <a:cs typeface="Arial"/>
              </a:rPr>
              <a:t>лиц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15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ее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проходящих,</a:t>
            </a:r>
            <a:r>
              <a:rPr sz="115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15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333333"/>
                </a:solidFill>
                <a:latin typeface="Arial"/>
                <a:cs typeface="Arial"/>
              </a:rPr>
              <a:t>также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результаты</a:t>
            </a:r>
            <a:r>
              <a:rPr sz="115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конкурсов</a:t>
            </a:r>
            <a:r>
              <a:rPr sz="115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профессионального</a:t>
            </a:r>
            <a:r>
              <a:rPr sz="115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Arial"/>
                <a:cs typeface="Arial"/>
              </a:rPr>
              <a:t>мастерства.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55860" y="5102859"/>
            <a:ext cx="41275" cy="163195"/>
          </a:xfrm>
          <a:custGeom>
            <a:avLst/>
            <a:gdLst/>
            <a:ahLst/>
            <a:cxnLst/>
            <a:rect l="l" t="t" r="r" b="b"/>
            <a:pathLst>
              <a:path w="41275" h="163195">
                <a:moveTo>
                  <a:pt x="41148" y="0"/>
                </a:moveTo>
                <a:lnTo>
                  <a:pt x="0" y="0"/>
                </a:lnTo>
                <a:lnTo>
                  <a:pt x="0" y="163067"/>
                </a:lnTo>
                <a:lnTo>
                  <a:pt x="41148" y="163067"/>
                </a:lnTo>
                <a:lnTo>
                  <a:pt x="41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122377"/>
            <a:ext cx="8510905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Персоналия</a:t>
            </a:r>
            <a:r>
              <a:rPr sz="2900" spc="-9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педагога.</a:t>
            </a:r>
            <a:endParaRPr sz="2900"/>
          </a:p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FFFFFF"/>
                </a:solidFill>
              </a:rPr>
              <a:t>Раздел</a:t>
            </a:r>
            <a:r>
              <a:rPr sz="2900" spc="-3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“Дополнительная</a:t>
            </a:r>
            <a:r>
              <a:rPr sz="2900" spc="-4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информация”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2671572" y="2196083"/>
            <a:ext cx="7254240" cy="2173605"/>
            <a:chOff x="2671572" y="2196083"/>
            <a:chExt cx="7254240" cy="2173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676" y="2196083"/>
              <a:ext cx="7184135" cy="2173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86050" y="2263901"/>
              <a:ext cx="4559935" cy="1341120"/>
            </a:xfrm>
            <a:custGeom>
              <a:avLst/>
              <a:gdLst/>
              <a:ahLst/>
              <a:cxnLst/>
              <a:rect l="l" t="t" r="r" b="b"/>
              <a:pathLst>
                <a:path w="4559934" h="1341120">
                  <a:moveTo>
                    <a:pt x="0" y="1341120"/>
                  </a:moveTo>
                  <a:lnTo>
                    <a:pt x="1674876" y="1341120"/>
                  </a:lnTo>
                  <a:lnTo>
                    <a:pt x="1674876" y="263651"/>
                  </a:lnTo>
                  <a:lnTo>
                    <a:pt x="0" y="263651"/>
                  </a:lnTo>
                  <a:lnTo>
                    <a:pt x="0" y="1341120"/>
                  </a:lnTo>
                  <a:close/>
                </a:path>
                <a:path w="4559934" h="1341120">
                  <a:moveTo>
                    <a:pt x="3147060" y="271272"/>
                  </a:moveTo>
                  <a:lnTo>
                    <a:pt x="4559808" y="271272"/>
                  </a:lnTo>
                  <a:lnTo>
                    <a:pt x="4559808" y="0"/>
                  </a:lnTo>
                  <a:lnTo>
                    <a:pt x="3147060" y="0"/>
                  </a:lnTo>
                  <a:lnTo>
                    <a:pt x="3147060" y="27127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760</Words>
  <Application>Microsoft Office PowerPoint</Application>
  <PresentationFormat>Широкоэкранный</PresentationFormat>
  <Paragraphs>139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Ирина Валерьевна,</vt:lpstr>
      <vt:lpstr>Интеграция электронных  систем</vt:lpstr>
      <vt:lpstr>Образовательная  организация</vt:lpstr>
      <vt:lpstr>Персоналия педагога. Раздел “Общая информация”</vt:lpstr>
      <vt:lpstr>Персоналия педагога. Раздел “Общая информация”</vt:lpstr>
      <vt:lpstr>Презентация PowerPoint</vt:lpstr>
      <vt:lpstr>Персоналия педагога. Раздел “Общая информация”</vt:lpstr>
      <vt:lpstr>Персоналия педагога. Раздел “Дополнительная информация”</vt:lpstr>
      <vt:lpstr>Персоналия педагога. Раздел “Дополнительная информация”</vt:lpstr>
      <vt:lpstr>Персоналия педагога. Раздел “Дополнительная информация”</vt:lpstr>
      <vt:lpstr>Персоналия педагога. Раздел “Дополнительная информация”</vt:lpstr>
      <vt:lpstr>Презентация PowerPoint</vt:lpstr>
      <vt:lpstr>Презентация PowerPoint</vt:lpstr>
      <vt:lpstr>Презентация PowerPoint</vt:lpstr>
      <vt:lpstr>Персоналия педагога. Должность и предметная область</vt:lpstr>
      <vt:lpstr>Персоналия педагога. Должность и предметная область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2023-09-02T07:30:43Z</dcterms:created>
  <dcterms:modified xsi:type="dcterms:W3CDTF">2023-09-15T10:35:47Z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2023-09-02T00:00:00Z</vt:filetime>
  </property>
</Properties>
</file>