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78"/>
  </p:notesMasterIdLst>
  <p:sldIdLst>
    <p:sldId id="332" r:id="rId3"/>
    <p:sldId id="594" r:id="rId4"/>
    <p:sldId id="670" r:id="rId5"/>
    <p:sldId id="671" r:id="rId6"/>
    <p:sldId id="672" r:id="rId7"/>
    <p:sldId id="673" r:id="rId8"/>
    <p:sldId id="674" r:id="rId9"/>
    <p:sldId id="675" r:id="rId10"/>
    <p:sldId id="676" r:id="rId11"/>
    <p:sldId id="677" r:id="rId12"/>
    <p:sldId id="678" r:id="rId13"/>
    <p:sldId id="679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7" r:id="rId22"/>
    <p:sldId id="688" r:id="rId23"/>
    <p:sldId id="689" r:id="rId24"/>
    <p:sldId id="690" r:id="rId25"/>
    <p:sldId id="691" r:id="rId26"/>
    <p:sldId id="692" r:id="rId27"/>
    <p:sldId id="693" r:id="rId28"/>
    <p:sldId id="694" r:id="rId29"/>
    <p:sldId id="695" r:id="rId30"/>
    <p:sldId id="696" r:id="rId31"/>
    <p:sldId id="697" r:id="rId32"/>
    <p:sldId id="698" r:id="rId33"/>
    <p:sldId id="699" r:id="rId34"/>
    <p:sldId id="700" r:id="rId35"/>
    <p:sldId id="701" r:id="rId36"/>
    <p:sldId id="702" r:id="rId37"/>
    <p:sldId id="703" r:id="rId38"/>
    <p:sldId id="704" r:id="rId39"/>
    <p:sldId id="705" r:id="rId40"/>
    <p:sldId id="706" r:id="rId41"/>
    <p:sldId id="707" r:id="rId42"/>
    <p:sldId id="708" r:id="rId43"/>
    <p:sldId id="709" r:id="rId44"/>
    <p:sldId id="710" r:id="rId45"/>
    <p:sldId id="711" r:id="rId46"/>
    <p:sldId id="712" r:id="rId47"/>
    <p:sldId id="713" r:id="rId48"/>
    <p:sldId id="714" r:id="rId49"/>
    <p:sldId id="715" r:id="rId50"/>
    <p:sldId id="716" r:id="rId51"/>
    <p:sldId id="626" r:id="rId52"/>
    <p:sldId id="627" r:id="rId53"/>
    <p:sldId id="628" r:id="rId54"/>
    <p:sldId id="629" r:id="rId55"/>
    <p:sldId id="647" r:id="rId56"/>
    <p:sldId id="648" r:id="rId57"/>
    <p:sldId id="649" r:id="rId58"/>
    <p:sldId id="650" r:id="rId59"/>
    <p:sldId id="651" r:id="rId60"/>
    <p:sldId id="652" r:id="rId61"/>
    <p:sldId id="653" r:id="rId62"/>
    <p:sldId id="654" r:id="rId63"/>
    <p:sldId id="655" r:id="rId64"/>
    <p:sldId id="656" r:id="rId65"/>
    <p:sldId id="657" r:id="rId66"/>
    <p:sldId id="658" r:id="rId67"/>
    <p:sldId id="668" r:id="rId68"/>
    <p:sldId id="669" r:id="rId69"/>
    <p:sldId id="660" r:id="rId70"/>
    <p:sldId id="661" r:id="rId71"/>
    <p:sldId id="662" r:id="rId72"/>
    <p:sldId id="663" r:id="rId73"/>
    <p:sldId id="664" r:id="rId74"/>
    <p:sldId id="665" r:id="rId75"/>
    <p:sldId id="666" r:id="rId76"/>
    <p:sldId id="667" r:id="rId7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A2E7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6447" autoAdjust="0"/>
  </p:normalViewPr>
  <p:slideViewPr>
    <p:cSldViewPr>
      <p:cViewPr varScale="1">
        <p:scale>
          <a:sx n="89" d="100"/>
          <a:sy n="89" d="100"/>
        </p:scale>
        <p:origin x="9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43F5B2-7DE0-41A0-B0D3-D04273FF9DA1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782E3-208E-4751-A718-D70CA7EE3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1988-CE9D-4437-B967-14686A78CC5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1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1988-CE9D-4437-B967-14686A78CC5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1988-CE9D-4437-B967-14686A78CC5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5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1988-CE9D-4437-B967-14686A78CC5C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5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1988-CE9D-4437-B967-14686A78CC5C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1988-CE9D-4437-B967-14686A78CC5C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9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1163-D884-43A5-B17D-244A7C44298A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EC51-00DE-4580-8FC4-95301B0BD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934D-6DD3-44B8-B1EE-61EEA0117996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FB8B-A8E5-48AF-9716-C036024114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7FE2-68E6-4131-B486-4B0C3F6416DF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0D4A-70EF-40DB-B120-9022618D8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D0B-6547-43AB-A5C8-E04C94109FEF}" type="datetimeFigureOut">
              <a:rPr lang="ru-RU" smtClean="0">
                <a:solidFill>
                  <a:srgbClr val="676A55"/>
                </a:solidFill>
              </a:rPr>
              <a:pPr/>
              <a:t>11.03.2015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CB-0A4F-4EB4-9D79-DE7AB141BF86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6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D0B-6547-43AB-A5C8-E04C94109FEF}" type="datetimeFigureOut">
              <a:rPr lang="ru-RU" smtClean="0">
                <a:solidFill>
                  <a:srgbClr val="676A55"/>
                </a:solidFill>
              </a:rPr>
              <a:pPr/>
              <a:t>11.03.2015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CB-0A4F-4EB4-9D79-DE7AB141BF86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7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D0B-6547-43AB-A5C8-E04C94109FEF}" type="datetimeFigureOut">
              <a:rPr lang="ru-RU" smtClean="0">
                <a:solidFill>
                  <a:srgbClr val="676A55"/>
                </a:solidFill>
              </a:rPr>
              <a:pPr/>
              <a:t>11.03.2015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CB-0A4F-4EB4-9D79-DE7AB141BF86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4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D0B-6547-43AB-A5C8-E04C94109FEF}" type="datetimeFigureOut">
              <a:rPr lang="ru-RU" smtClean="0">
                <a:solidFill>
                  <a:srgbClr val="676A55"/>
                </a:solidFill>
              </a:rPr>
              <a:pPr/>
              <a:t>11.03.2015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CB-0A4F-4EB4-9D79-DE7AB141BF86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6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D0B-6547-43AB-A5C8-E04C94109FEF}" type="datetimeFigureOut">
              <a:rPr lang="ru-RU" smtClean="0">
                <a:solidFill>
                  <a:srgbClr val="676A55"/>
                </a:solidFill>
              </a:rPr>
              <a:pPr/>
              <a:t>11.03.2015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CB-0A4F-4EB4-9D79-DE7AB141BF86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82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D0B-6547-43AB-A5C8-E04C94109FEF}" type="datetimeFigureOut">
              <a:rPr lang="ru-RU" smtClean="0">
                <a:solidFill>
                  <a:srgbClr val="676A55"/>
                </a:solidFill>
              </a:rPr>
              <a:pPr/>
              <a:t>11.03.2015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CB-0A4F-4EB4-9D79-DE7AB141BF86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91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D0B-6547-43AB-A5C8-E04C94109FEF}" type="datetimeFigureOut">
              <a:rPr lang="ru-RU" smtClean="0">
                <a:solidFill>
                  <a:srgbClr val="676A55"/>
                </a:solidFill>
              </a:rPr>
              <a:pPr/>
              <a:t>11.03.2015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CB-0A4F-4EB4-9D79-DE7AB141BF86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4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D0B-6547-43AB-A5C8-E04C94109FEF}" type="datetimeFigureOut">
              <a:rPr lang="ru-RU" smtClean="0">
                <a:solidFill>
                  <a:srgbClr val="676A55"/>
                </a:solidFill>
              </a:rPr>
              <a:pPr/>
              <a:t>11.03.2015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CB-0A4F-4EB4-9D79-DE7AB141BF86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300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BF23-5F84-4535-A187-8B436FBB141B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3261-1D91-4732-8BCA-2D3D44CF4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D0B-6547-43AB-A5C8-E04C94109FEF}" type="datetimeFigureOut">
              <a:rPr lang="ru-RU" smtClean="0">
                <a:solidFill>
                  <a:srgbClr val="676A55"/>
                </a:solidFill>
              </a:rPr>
              <a:pPr/>
              <a:t>11.03.2015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CB-0A4F-4EB4-9D79-DE7AB141BF86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1238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D0B-6547-43AB-A5C8-E04C94109FEF}" type="datetimeFigureOut">
              <a:rPr lang="ru-RU" smtClean="0">
                <a:solidFill>
                  <a:srgbClr val="676A55"/>
                </a:solidFill>
              </a:rPr>
              <a:pPr/>
              <a:t>11.03.2015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CB-0A4F-4EB4-9D79-DE7AB141BF86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22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D0B-6547-43AB-A5C8-E04C94109FEF}" type="datetimeFigureOut">
              <a:rPr lang="ru-RU" smtClean="0">
                <a:solidFill>
                  <a:srgbClr val="676A55"/>
                </a:solidFill>
              </a:rPr>
              <a:pPr/>
              <a:t>11.03.2015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CB-0A4F-4EB4-9D79-DE7AB141BF86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8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D9F2-0368-4269-AAA8-7E21EB5BD150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9FDF-E215-487E-BF68-FA4E3DA087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4FF2-0ABE-4132-9AB7-E83B7391721D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D605-FCF6-4241-A367-02294D1CE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D819-46A7-423A-BCFA-FF324B5053BD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7B2A-368F-4B20-823E-DD8CCC20B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4312-61B9-4A96-8489-C1DB15CC8C52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1BA9-F026-4686-BD90-7BFE83179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605D-E640-4577-8FFE-DE7A050D82D1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FC10-4751-4399-8417-DB4CE7F82D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4350-06AD-48C7-813F-B229ECB48CE9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B6B9-FAAB-4D2A-BACB-4DAE2FEFB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2146-35E1-456B-96AA-3DBA2BDEF4AC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8B3D-AB48-4CAE-BF38-5B2B54499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3000">
              <a:srgbClr val="B9D9F9"/>
            </a:gs>
            <a:gs pos="12000">
              <a:schemeClr val="tx2">
                <a:lumMod val="60000"/>
                <a:lumOff val="40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481CF-ED56-45E2-A86D-4F1B18A5B71B}" type="datetimeFigureOut">
              <a:rPr lang="ru-RU"/>
              <a:pPr>
                <a:defRPr/>
              </a:pPr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57F8-C4EF-4D40-8766-415E7D93C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BEF08B-124A-44AD-8BEA-85A26F23F68B}" type="datetimeFigureOut">
              <a:rPr lang="ru-RU" smtClean="0">
                <a:solidFill>
                  <a:srgbClr val="676A55"/>
                </a:solidFill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11.03.2015</a:t>
            </a:fld>
            <a:endParaRPr lang="ru-RU">
              <a:solidFill>
                <a:srgbClr val="676A55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676A55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6828BBE-E955-4EA1-B2D7-1014D93BA5BA}" type="slidenum">
              <a:rPr lang="ru-RU" smtClean="0">
                <a:solidFill>
                  <a:srgbClr val="676A55"/>
                </a:solidFill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676A55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49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ag.ru/estore/e259299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uchmag.ru/estore/e259298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uchitel-izd.ru/" TargetMode="External"/><Relationship Id="rId4" Type="http://schemas.openxmlformats.org/officeDocument/2006/relationships/hyperlink" Target="http://www.uchmet.ru/events/item/259312/certificate/261707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usndr.com/ru/mail_link_tracker?hash=51num6f3rywtmh8yeuf5bpq1jnj45f4phoz6op8xxzs4f8gzecxpr7j3149finfhukt19kmodauhhy&amp;url=http://www.uchmet.ru/events/item/263096/?referer1%3Dsubscribe_webinar%26referer2%3D2015_mar_08_results%26partner%3D57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sndr.com/ru/mail_link_tracker?hash=5sik5oj6ynxagh8yeuf5bpq1jnj45f4phoz6op8k9iieykaixgtrhy4yhkcgfotrt9fu11n6gga48c&amp;url=http://www.uchmet.ru/events/item/246815/?referer1%3Dsubscribe_webinar%26referer2%3D2015_mar_08_results%26partner%3D572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usndr.com/ru/mail_link_tracker?hash=5qwjhujo4gcguw8yeuf5bpq1jnj45f4phoz6op8cgq8mfniwk41mpt9qwja18a1mmgrsj8w85am3uk&amp;url=http://www.uchmet.ru/events/item/263558/?referer1%3Dsubscribe_webinar%26referer2%3D2015_mar_08_results%26partner%3D572" TargetMode="External"/><Relationship Id="rId2" Type="http://schemas.openxmlformats.org/officeDocument/2006/relationships/hyperlink" Target="http://usndr.com/ru/mail_link_tracker?hash=5gt6w3f6akgy1g8yeuf5bpq1jnj45f4phoz6op8qw989dp7igzdjqd5xnjwb7nerb5cgtdhrcs6kfs&amp;url=http://www.uchmet.ru/events/item/259049/?referer1%3Dsubscribe_webinar%26referer2%3D2015_mar_08_results%26partner%3D572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usndr.com/ru/mail_link_tracker?hash=5acj47gu6z8qk18yeuf5bpq1jnj45f4phoz6op8cr64ke31jnb88zyxdphyzuomrtmayp63ecwaq9s&amp;url=http://www.uchmet.ru/events/item/262063/?referer1%3Dsubscribe_webinar%26referer2%3D2015_mar_08_results%26partner%3D572" TargetMode="External"/><Relationship Id="rId7" Type="http://schemas.openxmlformats.org/officeDocument/2006/relationships/hyperlink" Target="http://usndr.com/ru/mail_link_tracker?hash=577zty6e4abodo8yeuf5bpq1jnj45f4phoz6op8pjgqsz5izcmrbdytbtksm6mnkgpe3arzpz5kx3y&amp;url=http://www.uchmet.ru/events/item/263559/?referer1%3Dsubscribe_webinar%26referer2%3D2015_mar_08_results%26partner%3D572" TargetMode="External"/><Relationship Id="rId2" Type="http://schemas.openxmlformats.org/officeDocument/2006/relationships/hyperlink" Target="http://usndr.com/ru/mail_link_tracker?hash=59gx6gn85uw1py8yeuf5bpq1jnj45f4phoz6op8myi93am3xmid3cbo4iwpkxhbrtdo79awrp9ahpg&amp;url=http://www.uchmet.ru/events/item/256666/?referer1%3Dsubscribe_webinar%26referer2%3D2015_mar_08_results%26partner%3D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sndr.com/ru/mail_link_tracker?hash=5eywq9ctyr3rzy8yeuf5bpq1jnj45f4phoz6op8q6zby15senfdqm9dp3bsh9p7yqhpy5oybzrh9us&amp;url=http://www.uchmet.ru/events/item/261246/?referer1%3Dsubscribe_webinar%26referer2%3D2015_mar_08_results%26partner%3D572" TargetMode="External"/><Relationship Id="rId5" Type="http://schemas.openxmlformats.org/officeDocument/2006/relationships/hyperlink" Target="http://usndr.com/ru/mail_link_tracker?hash=5kwswm3g16qx3r8yeuf5bpq1jnj45f4phoz6op8pjjwsxcgrg49nrqdo73x9pbx7wgdqno1kz1otn1&amp;url=http://www.uchmet.ru/events/item/263562/?referer1%3Dsubscribe_webinar%26referer2%3D2015_mar_08_results%26partner%3D572" TargetMode="External"/><Relationship Id="rId4" Type="http://schemas.openxmlformats.org/officeDocument/2006/relationships/hyperlink" Target="http://usndr.com/ru/mail_link_tracker?hash=5fpn49jyyqcgao8yeuf5bpq1jnj45f4phoz6op8mx4jk7brmpfww8txoc3ycb68werfo55xyqn6uw1&amp;url=http://www.uchmet.ru/events/item/260274/?referer1%3Dsubscribe_webinar%26referer2%3D2015_mar_08_results%26partner%3D572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usndr.com/ru/mail_link_tracker?hash=5axr5gwsaeq61o8yeuf5bpq1jnj45f4phoz6op8p4x195nwt19sw555gks66rxuixws5uekgbutb9w&amp;url=http://www.uchmet.ru/events/item/261153/?referer1%3Dsubscribe_webinar%26referer2%3D2015_mar_08_results%26partner%3D572" TargetMode="External"/><Relationship Id="rId7" Type="http://schemas.openxmlformats.org/officeDocument/2006/relationships/hyperlink" Target="http://usndr.com/ru/mail_link_tracker?hash=5xfg7a1ipp19ms8yeuf5bpq1jnj45f4phoz6op8x6f13iifq4tw1mgrngc1m67udbddgiqqousw4ah&amp;url=http://www.uchmet.ru/events/item/261253/?referer1%3Dsubscribe_webinar%26referer2%3D2015_mar_08_results%26partner%3D572" TargetMode="External"/><Relationship Id="rId2" Type="http://schemas.openxmlformats.org/officeDocument/2006/relationships/hyperlink" Target="http://usndr.com/ru/mail_link_tracker?hash=5xeat5zyzhnshc8yeuf5bpq1jnj45f4phoz6op8xf3em44mmz7isarengsewyuczb9gojsgpstj16n&amp;url=http://www.uchmet.ru/events/item/261248/?referer1%3Dsubscribe_webinar%26referer2%3D2015_mar_08_results%26partner%3D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sndr.com/ru/mail_link_tracker?hash=59un6r38oja4zn8yeuf5bpq1jnj45f4phoz6op8kxjwc1ke19wp67jcrmnxzap4wx9c8zdyc5noexn&amp;url=http://www.uchmet.ru/events/item/261152/?referer1%3Dsubscribe_webinar%26referer2%3D2015_mar_08_results%26partner%3D572" TargetMode="External"/><Relationship Id="rId5" Type="http://schemas.openxmlformats.org/officeDocument/2006/relationships/hyperlink" Target="http://usndr.com/ru/mail_link_tracker?hash=555tqg67mxfj1s8yeuf5bpq1jnj45f4phoz6op8xysofssshw9hn15rs3r3y9jh8zwi76cr9my4u6e&amp;url=http://www.uchmet.ru/events/item/262461/?referer1%3Dsubscribe_webinar%26referer2%3D2015_mar_08_results%26partner%3D572" TargetMode="External"/><Relationship Id="rId4" Type="http://schemas.openxmlformats.org/officeDocument/2006/relationships/hyperlink" Target="http://usndr.com/ru/mail_link_tracker?hash=5rzbz78fh6fnch8yeuf5bpq1jnj45f4phoz6op8jfb1xff9ixmgwc43c3rtg439bwg8egenreaej5w&amp;url=http://www.uchmet.ru/events/item/263560/?referer1%3Dsubscribe_webinar%26referer2%3D2015_mar_08_results%26partner%3D572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hmet.ru/contests/design_research_work_students/?referer1=subscribe_webinar&amp;referer2=2015_feb_15_results&amp;partner=572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itel-izd.ru/" TargetMode="External"/><Relationship Id="rId2" Type="http://schemas.openxmlformats.org/officeDocument/2006/relationships/hyperlink" Target="http://www.uchmet.ru/articles/section/7976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et.ru/events/item/245613/?referer1=subscribe_webinar&amp;referer2=2015_mar_01_results&amp;partner=572" TargetMode="External"/><Relationship Id="rId7" Type="http://schemas.openxmlformats.org/officeDocument/2006/relationships/hyperlink" Target="http://www.uchmet.ru/events/item/245608/?referer1=subscribe_webinar&amp;referer2=2015_mar_01_results&amp;partner=572" TargetMode="External"/><Relationship Id="rId2" Type="http://schemas.openxmlformats.org/officeDocument/2006/relationships/hyperlink" Target="mailto:admin@uchitel-izd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met.ru/events/item/260066/?referer1=subscribe_webinar&amp;referer2=2015_mar_01_results&amp;partner=572" TargetMode="External"/><Relationship Id="rId5" Type="http://schemas.openxmlformats.org/officeDocument/2006/relationships/hyperlink" Target="http://www.uchmet.ru/events/item/245612/?referer1=subscribe_webinar&amp;referer2=2015_mar_01_results&amp;partner=572" TargetMode="External"/><Relationship Id="rId4" Type="http://schemas.openxmlformats.org/officeDocument/2006/relationships/hyperlink" Target="http://www.uchmet.ru/events/item/255685/?referer1=subscribe_webinar&amp;referer2=2015_mar_01_results&amp;partner=572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usndr.com/ru/mail_link_tracker?hash=5qqq48bb1f5a9r8yeuf5bpq1jnj45f4phoz6op8cwsdyqioez68s7ad6pu3qk4yrzzjf5mqokffm6y&amp;url=http://www.uchmet.ru/events/item/257275/?referer1%3Dsubscribe_webinar%26referer2%3D2015_mar_08_results%26partner%3D572" TargetMode="External"/><Relationship Id="rId3" Type="http://schemas.openxmlformats.org/officeDocument/2006/relationships/hyperlink" Target="http://usndr.com/ru/mail_link_tracker?hash=5nk3nq47qkhdqg8yeuf5bpq1jnj45f4phoz6op8ch9gztnx7qur3rkiqup4zf1fq4yeznc6w6uxm6a&amp;url=http://www.uchmet.ru/events/item/255003/?referer1%3Dsubscribe_webinar%26referer2%3D2015_mar_08_results%26partner%3D572" TargetMode="External"/><Relationship Id="rId7" Type="http://schemas.openxmlformats.org/officeDocument/2006/relationships/hyperlink" Target="http://usndr.com/ru/mail_link_tracker?hash=5ifyacbuccxqpa8yeuf5bpq1jnj45f4phoz6op8qn9b1e8511u1rqbqazwcq35efwwnk8pajdcbaxw&amp;url=http://www.uchmet.ru/events/item/255051/?referer1%3Dsubscribe_webinar%26referer2%3D2015_mar_08_results%26partner%3D572" TargetMode="External"/><Relationship Id="rId2" Type="http://schemas.openxmlformats.org/officeDocument/2006/relationships/hyperlink" Target="http://usndr.com/ru/mail_link_tracker?hash=5sp6xf6ehuk7e18yeuf5bpq1jnj45f4phoz6op8eiutj5am86rreskixw1sr7r8dxdqsudma5mofyq&amp;url=http://www.uchmet.ru/events/item/254639/?referer1%3Dsubscribe_webinar%26referer2%3D2015_mar_08_results%26partner%3D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sndr.com/ru/mail_link_tracker?hash=5xca8mpqht67gr8yeuf5bpq1jnj45f4phoz6op8xu13cx84etsuzawjgbcjewzha3kb8u7hmj8jsrc&amp;url=http://www.uchmet.ru/events/item/255044/?referer1%3Dsubscribe_webinar%26referer2%3D2015_mar_08_results%26partner%3D572" TargetMode="External"/><Relationship Id="rId5" Type="http://schemas.openxmlformats.org/officeDocument/2006/relationships/hyperlink" Target="http://usndr.com/ru/mail_link_tracker?hash=5ymiyxkseqrki68yeuf5bpq1jnj45f4phoz6op8qg5uzhkmms44mosscaxzquf86ot3k99c9mbgqp6&amp;url=http://www.uchmet.ru/events/item/255023/?referer1%3Dsubscribe_webinar%26referer2%3D2015_mar_08_results%26partner%3D572" TargetMode="External"/><Relationship Id="rId4" Type="http://schemas.openxmlformats.org/officeDocument/2006/relationships/hyperlink" Target="http://usndr.com/ru/mail_link_tracker?hash=57yd33z5tdkg3a8yeuf5bpq1jnj45f4phoz6op8c8rxsqomq8frzdgsasnpcar6uyizyrt6a8ch5y6&amp;url=http://www.uchmet.ru/events/item/255013/?referer1%3Dsubscribe_webinar%26referer2%3D2015_mar_08_results%26partner%3D572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usndr.com/ru/mail_link_tracker?hash=54fo3iubhki9uq8yeuf5bpq1jnj45f4phoz6op8jcan8gc6tjguobwew67f5aqhutemrk8sisos6nh&amp;url=http://www.uchmet.ru/events/item/259898/?referer1%3Dsubscribe_webinar%26referer2%3D2015_mar_08_results%26partner%3D572" TargetMode="External"/><Relationship Id="rId3" Type="http://schemas.openxmlformats.org/officeDocument/2006/relationships/hyperlink" Target="http://usndr.com/ru/mail_link_tracker?hash=5khbj471czeaar8yeuf5bpq1jnj45f4phoz6op8xqcfruf5x8soyedtn5dtbfjzpkjh4hu8kcpuqua&amp;url=http://www.uchmet.ru/events/item/259686/?referer1%3Dsubscribe_webinar%26referer2%3D2015_mar_08_results%26partner%3D572" TargetMode="External"/><Relationship Id="rId7" Type="http://schemas.openxmlformats.org/officeDocument/2006/relationships/hyperlink" Target="http://usndr.com/ru/mail_link_tracker?hash=5dib55a9rcu37g8yeuf5bpq1jnj45f4phoz6op8jwbufke7boypzcksemufkh87xz75s3tssw5hj86&amp;url=http://www.uchmet.ru/events/item/260183/?referer1%3Dsubscribe_webinar%26referer2%3D2015_mar_08_results%26partner%3D572" TargetMode="External"/><Relationship Id="rId2" Type="http://schemas.openxmlformats.org/officeDocument/2006/relationships/hyperlink" Target="http://usndr.com/ru/mail_link_tracker?hash=5ekb75cpkauhzc8yeuf5bpq1jnj45f4phoz6op8j9tcpif1ztp3fmofbky1w18cszszip89i9zb88g&amp;url=http://www.uchmet.ru/events/item/257357/?referer1%3Dsubscribe_webinar%26referer2%3D2015_mar_08_results%26partner%3D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sndr.com/ru/mail_link_tracker?hash=5iha46th1j41n68yeuf5bpq1jnj45f4phoz6op8ces3rxo3wxhnfsy6q8td69cquse1ii6yn6iakcn&amp;url=http://www.uchmet.ru/events/item/259884/?referer1%3Dsubscribe_webinar%26referer2%3D2015_mar_08_results%26partner%3D572" TargetMode="External"/><Relationship Id="rId5" Type="http://schemas.openxmlformats.org/officeDocument/2006/relationships/hyperlink" Target="http://usndr.com/ru/mail_link_tracker?hash=5wikjazjpubw6a8yeuf5bpq1jnj45f4phoz6op8epeuc7sup9tuarhpq7th8ynfpmfcmwmtmk39qkh&amp;url=http://www.uchmet.ru/events/item/259749/?referer1%3Dsubscribe_webinar%26referer2%3D2015_mar_08_results%26partner%3D572" TargetMode="External"/><Relationship Id="rId4" Type="http://schemas.openxmlformats.org/officeDocument/2006/relationships/hyperlink" Target="http://usndr.com/ru/mail_link_tracker?hash=5gexxmepzrpjys8yeuf5bpq1jnj45f4phoz6op8ptpqc78obyo5wg5gj5d7o884c8swm6rpkn67n9q&amp;url=http://www.uchmet.ru/events/item/259724/?referer1%3Dsubscribe_webinar%26referer2%3D2015_mar_08_results%26partner%3D572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usndr.com/ru/mail_link_tracker?hash=5cgcshyhgigd3o8yeuf5bpq1jnj45f4phoz6op8ckdqwh5st49f4aijbhqg8yysrrpcak3z1r3zxt1&amp;url=http://www.uchmet.ru/events/item/260304/?referer1%3Dsubscribe_webinar%26referer2%3D2015_mar_08_results%26partner%3D572" TargetMode="External"/><Relationship Id="rId3" Type="http://schemas.openxmlformats.org/officeDocument/2006/relationships/hyperlink" Target="http://usndr.com/ru/mail_link_tracker?hash=5431tysk7i4bok8yeuf5bpq1jnj45f4phoz6op8pjscuh415hfzcw5nzz8g54zey5x3rcqfu71q444&amp;url=http://www.uchmet.ru/events/item/259310/?referer1%3Dsubscribe_webinar%26referer2%3D2015_mar_08_results%26partner%3D572" TargetMode="External"/><Relationship Id="rId7" Type="http://schemas.openxmlformats.org/officeDocument/2006/relationships/hyperlink" Target="http://usndr.com/ru/mail_link_tracker?hash=5jqwrc8xoa58sy8yeuf5bpq1jnj45f4phoz6op8k6wnp4heo8wq8usmekk7uzpb9nbtpgmmxp3t1ac&amp;url=http://www.uchmet.ru/events/item/259304/?referer1%3Dsubscribe_webinar%26referer2%3D2015_mar_08_results%26partner%3D572" TargetMode="External"/><Relationship Id="rId2" Type="http://schemas.openxmlformats.org/officeDocument/2006/relationships/hyperlink" Target="http://usndr.com/ru/mail_link_tracker?hash=5eeqykr6sgr4ec8yeuf5bpq1jnj45f4phoz6op8p3de5epqgxf7ehsj3bw4khdnn5joweuwi77bqfr&amp;url=http://www.uchmet.ru/events/item/259184/?referer1%3Dsubscribe_webinar%26referer2%3D2015_mar_08_results%26partner%3D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sndr.com/ru/mail_link_tracker?hash=5e6933p51dedte8yeuf5bpq1jnj45f4phoz6op8ccb1nkqskyxnc6t3x96zy8eeexghwnxpg7kuuor&amp;url=http://www.uchmet.ru/events/item/259305/?referer1%3Dsubscribe_webinar%26referer2%3D2015_mar_08_results%26partner%3D572" TargetMode="External"/><Relationship Id="rId5" Type="http://schemas.openxmlformats.org/officeDocument/2006/relationships/hyperlink" Target="http://usndr.com/ru/mail_link_tracker?hash=5u7qitoi5btu5n8yeuf5bpq1jnj45f4phoz6op8c5b5fdob8r46b4zy96pazr8rjayceanapsambto&amp;url=http://www.uchmet.ru/events/item/259306/?referer1%3Dsubscribe_webinar%26referer2%3D2015_mar_08_results%26partner%3D572" TargetMode="External"/><Relationship Id="rId4" Type="http://schemas.openxmlformats.org/officeDocument/2006/relationships/hyperlink" Target="http://usndr.com/ru/mail_link_tracker?hash=5kspnhghxshxi68yeuf5bpq1jnj45f4phoz6op8mj8dponiouornbfrxmttenar85j7yaz6nirpbso&amp;url=http://www.uchmet.ru/events/item/259308/?referer1%3Dsubscribe_webinar%26referer2%3D2015_mar_08_results%26partner%3D572" TargetMode="External"/><Relationship Id="rId9" Type="http://schemas.openxmlformats.org/officeDocument/2006/relationships/hyperlink" Target="http://usndr.com/ru/mail_link_tracker?hash=5tc3d4buaf4han8yeuf5bpq1jnj45f4phoz6op8mbxpwxxfqs5oeirf3w4bnqo9ith7pe7s5zij5s6&amp;url=http://www.uchmet.ru/events/item/261154/?referer1%3Dsubscribe_webinar%26referer2%3D2015_mar_08_results%26partner%3D572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usndr.com/ru/mail_link_tracker?hash=58y37shgmtu1yr8yeuf5bpq1jnj45f4phoz6op8kdjsc6f6e9qhk338okis7ghgmc1inx59p5a1mxn&amp;url=http://www.uchmet.ru/events/item/261170/?referer1%3Dsubscribe_webinar%26referer2%3D2015_mar_08_results%26partner%3D572" TargetMode="External"/><Relationship Id="rId2" Type="http://schemas.openxmlformats.org/officeDocument/2006/relationships/hyperlink" Target="http://usndr.com/ru/mail_link_tracker?hash=5wgqikgp941kur8yeuf5bpq1jnj45f4phoz6op8cor9wbcbo1r3ftqc7yedqtj5abziw49yfxxyn4q&amp;url=http://www.uchmet.ru/events/item/261177/?referer1%3Dsubscribe_webinar%26referer2%3D2015_mar_08_results%26partner%3D57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sndr.com/ru/mail_link_tracker?hash=5cnpr4qrhbs9tn8yeuf5bpq1jnj45f4phoz6op8q5puwebcuu33t9bu7s95mojqu9i7dx3b3xouz76&amp;url=http://www.uchmet.ru/events/item/263606/?referer1%3Dsubscribe_webinar%26referer2%3D2015_mar_08_results%26partner%3D572" TargetMode="External"/><Relationship Id="rId4" Type="http://schemas.openxmlformats.org/officeDocument/2006/relationships/hyperlink" Target="http://usndr.com/ru/mail_link_tracker?hash=5ce15q6esi33368yeuf5bpq1jnj45f4phoz6op8cfoo6puru3869hjh83u6wpsnueqykfqy41yi38c&amp;url=http://www.uchmet.ru/events/item/261159/?referer1%3Dsubscribe_webinar%26referer2%3D2015_mar_08_results%26partner%3D572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chmet.ru/articles/section/7962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item/257194/" TargetMode="External"/><Relationship Id="rId3" Type="http://schemas.openxmlformats.org/officeDocument/2006/relationships/hyperlink" Target="http://www.uchmet.ru/events/item/260775/" TargetMode="External"/><Relationship Id="rId7" Type="http://schemas.openxmlformats.org/officeDocument/2006/relationships/hyperlink" Target="http://www.uchmet.ru/events/item/257185/" TargetMode="External"/><Relationship Id="rId2" Type="http://schemas.openxmlformats.org/officeDocument/2006/relationships/hyperlink" Target="http://www.uchmet.ru/events/item/26075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met.ru/events/item/258038/" TargetMode="External"/><Relationship Id="rId11" Type="http://schemas.openxmlformats.org/officeDocument/2006/relationships/hyperlink" Target="http://www.uchmet.ru/events/item/250669/" TargetMode="External"/><Relationship Id="rId5" Type="http://schemas.openxmlformats.org/officeDocument/2006/relationships/hyperlink" Target="http://www.uchmet.ru/events/item/258310/" TargetMode="External"/><Relationship Id="rId10" Type="http://schemas.openxmlformats.org/officeDocument/2006/relationships/hyperlink" Target="http://www.uchmet.ru/events/item/246393/" TargetMode="External"/><Relationship Id="rId4" Type="http://schemas.openxmlformats.org/officeDocument/2006/relationships/hyperlink" Target="http://www.uchmet.ru/events/item/258318/" TargetMode="External"/><Relationship Id="rId9" Type="http://schemas.openxmlformats.org/officeDocument/2006/relationships/hyperlink" Target="http://www.uchmet.ru/events/item/257197/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item/261895/" TargetMode="External"/><Relationship Id="rId3" Type="http://schemas.openxmlformats.org/officeDocument/2006/relationships/hyperlink" Target="http://www.uchmet.ru/events/item/244893/?referer1=subscribe&amp;referer2=2015_jan_25_anons&amp;partner=572" TargetMode="External"/><Relationship Id="rId7" Type="http://schemas.openxmlformats.org/officeDocument/2006/relationships/hyperlink" Target="http://www.uchmet.ru/events/item/261891/" TargetMode="External"/><Relationship Id="rId2" Type="http://schemas.openxmlformats.org/officeDocument/2006/relationships/hyperlink" Target="http://www.uchmet.ru/events/item/251945/?referer1=subscribe&amp;referer2=2015_jan_25_anons&amp;partner=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met.ru/events/item/251930/?referer1=subscribe&amp;referer2=2015_jan_25_anons&amp;partner=572" TargetMode="External"/><Relationship Id="rId11" Type="http://schemas.openxmlformats.org/officeDocument/2006/relationships/hyperlink" Target="http://www.uchmet.ru/events/item/258073/" TargetMode="External"/><Relationship Id="rId5" Type="http://schemas.openxmlformats.org/officeDocument/2006/relationships/hyperlink" Target="http://www.uchmet.ru/events/item/250835/?referer1=subscribe&amp;referer2=2015_jan_25_anons&amp;partner=572" TargetMode="External"/><Relationship Id="rId10" Type="http://schemas.openxmlformats.org/officeDocument/2006/relationships/hyperlink" Target="http://www.uchmet.ru/events/item/258197/" TargetMode="External"/><Relationship Id="rId4" Type="http://schemas.openxmlformats.org/officeDocument/2006/relationships/hyperlink" Target="http://www.uchmet.ru/events/item/251927/?referer1=subscribe&amp;referer2=2015_jan_25_anons&amp;partner=572" TargetMode="External"/><Relationship Id="rId9" Type="http://schemas.openxmlformats.org/officeDocument/2006/relationships/hyperlink" Target="http://www.uchmet.ru/events/item/261754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et.ru/events/item/256677/?referer1=subscribe&amp;referer2=2015_jan_25_anons&amp;partner=572" TargetMode="External"/><Relationship Id="rId2" Type="http://schemas.openxmlformats.org/officeDocument/2006/relationships/hyperlink" Target="http://www.uchmet.ru/events/item/257890/?uid=174218926&amp;login=vez191#inbo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chmet.ru/events/item/256766/?referer1=subscribe&amp;referer2=2015_jan_25_anons&amp;partner=572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item/255399/?referer1=subscribe&amp;referer2=2015_jan_25_anons&amp;partner=572" TargetMode="External"/><Relationship Id="rId3" Type="http://schemas.openxmlformats.org/officeDocument/2006/relationships/hyperlink" Target="http://www.uchmet.ru/events/item/257039/?referer1=subscribe&amp;referer2=2015_jan_25_anons&amp;partner=572" TargetMode="External"/><Relationship Id="rId7" Type="http://schemas.openxmlformats.org/officeDocument/2006/relationships/hyperlink" Target="http://www.uchmet.ru/events/item/255520/?referer1=subscribe&amp;referer2=2015_jan_25_anons&amp;partner=572" TargetMode="External"/><Relationship Id="rId2" Type="http://schemas.openxmlformats.org/officeDocument/2006/relationships/hyperlink" Target="http://www.uchmet.ru/events/item/257211/?referer1=subscribe&amp;referer2=2015_jan_25_anons&amp;partner=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met.ru/events/item/255683/?referer1=subscribe&amp;referer2=2015_jan_25_anons&amp;partner=572" TargetMode="External"/><Relationship Id="rId5" Type="http://schemas.openxmlformats.org/officeDocument/2006/relationships/hyperlink" Target="http://www.uchmet.ru/events/item/255279/?referer1=subscribe&amp;referer2=2015_jan_25_anons&amp;partner=572" TargetMode="External"/><Relationship Id="rId10" Type="http://schemas.openxmlformats.org/officeDocument/2006/relationships/hyperlink" Target="http://www.uchmet.ru/events/item/250667/?referer1=subscribe&amp;referer2=2015_jan_25_anons&amp;partner=572" TargetMode="External"/><Relationship Id="rId4" Type="http://schemas.openxmlformats.org/officeDocument/2006/relationships/hyperlink" Target="http://www.uchmet.ru/events/item/257197/?referer1=subscribe&amp;referer2=2015_jan_25_anons&amp;partner=572" TargetMode="External"/><Relationship Id="rId9" Type="http://schemas.openxmlformats.org/officeDocument/2006/relationships/hyperlink" Target="http://www.uchmet.ru/events/item/255502/?referer1=subscribe&amp;referer2=2015_jan_25_anons&amp;partner=57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item/250138/?referer1=subscribe&amp;referer2=2015_jan_25_anons&amp;partner=572" TargetMode="External"/><Relationship Id="rId3" Type="http://schemas.openxmlformats.org/officeDocument/2006/relationships/hyperlink" Target="http://www.uchmet.ru/events/item/244893/?referer1=subscribe&amp;referer2=2015_jan_25_anons&amp;partner=572" TargetMode="External"/><Relationship Id="rId7" Type="http://schemas.openxmlformats.org/officeDocument/2006/relationships/hyperlink" Target="http://www.uchmet.ru/events/item/250841/?referer1=subscribe&amp;referer2=2015_jan_25_anons&amp;partner=572" TargetMode="External"/><Relationship Id="rId2" Type="http://schemas.openxmlformats.org/officeDocument/2006/relationships/hyperlink" Target="http://www.uchmet.ru/events/item/245905/?referer1=subscribe&amp;referer2=2015_jan_25_anons&amp;partner=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met.ru/events/item/250659/?referer1=subscribe&amp;referer2=2015_jan_25_anons&amp;partner=572" TargetMode="External"/><Relationship Id="rId5" Type="http://schemas.openxmlformats.org/officeDocument/2006/relationships/hyperlink" Target="http://www.uchmet.ru/events/item/246032/?referer1=subscribe&amp;referer2=2015_jan_25_anons&amp;partner=572" TargetMode="External"/><Relationship Id="rId4" Type="http://schemas.openxmlformats.org/officeDocument/2006/relationships/hyperlink" Target="http://www.uchmet.ru/events/item/250148/?referer1=subscribe&amp;referer2=2015_jan_25_anons&amp;partner=572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item/258073/" TargetMode="External"/><Relationship Id="rId3" Type="http://schemas.openxmlformats.org/officeDocument/2006/relationships/hyperlink" Target="http://www.uchmet.ru/events/item/251936/?referer1=subscribe&amp;referer2=2015_jan_25_anons&amp;partner=572" TargetMode="External"/><Relationship Id="rId7" Type="http://schemas.openxmlformats.org/officeDocument/2006/relationships/hyperlink" Target="http://www.uchmet.ru/events/item/258197/" TargetMode="External"/><Relationship Id="rId2" Type="http://schemas.openxmlformats.org/officeDocument/2006/relationships/hyperlink" Target="http://www.uchmet.ru/events/item/252404/?referer1=subscribe&amp;referer2=2015_jan_25_anons&amp;partner=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met.ru/events/item/254493/?referer1=subscribe&amp;referer2=2015_jan_25_anons&amp;partner=572" TargetMode="External"/><Relationship Id="rId5" Type="http://schemas.openxmlformats.org/officeDocument/2006/relationships/hyperlink" Target="http://www.uchmet.ru/events/item/254203/?referer1=subscribe&amp;referer2=2015_jan_25_anons&amp;partner=572" TargetMode="External"/><Relationship Id="rId4" Type="http://schemas.openxmlformats.org/officeDocument/2006/relationships/hyperlink" Target="http://www.uchmet.ru/events/item/250838/?referer1=subscribe&amp;referer2=2015_jan_25_anons&amp;partner=572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item/257190/?referer1=subscribe&amp;referer2=2015_jan_25_anons&amp;partner=572" TargetMode="External"/><Relationship Id="rId3" Type="http://schemas.openxmlformats.org/officeDocument/2006/relationships/hyperlink" Target="http://www.uchmet.ru/events/item/251942/?referer1=subscribe&amp;referer2=2015_jan_25_anons&amp;partner=572" TargetMode="External"/><Relationship Id="rId7" Type="http://schemas.openxmlformats.org/officeDocument/2006/relationships/hyperlink" Target="http://www.uchmet.ru/events/item/245495/?referer1=subscribe&amp;referer2=2015_jan_25_anons&amp;partner=572" TargetMode="External"/><Relationship Id="rId2" Type="http://schemas.openxmlformats.org/officeDocument/2006/relationships/hyperlink" Target="http://www.uchmet.ru/events/item/255679/?referer1=subscribe&amp;referer2=2015_jan_25_anons&amp;partner=5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met.ru/events/item/246218/?referer1=subscribe&amp;referer2=2015_jan_25_anons&amp;partner=572" TargetMode="External"/><Relationship Id="rId5" Type="http://schemas.openxmlformats.org/officeDocument/2006/relationships/hyperlink" Target="http://www.uchmet.ru/events/item/251831/?referer1=subscribe&amp;referer2=2015_jan_25_anons&amp;partner=572" TargetMode="External"/><Relationship Id="rId4" Type="http://schemas.openxmlformats.org/officeDocument/2006/relationships/hyperlink" Target="http://www.uchmet.ru/events/item/257197/?referer1=subscribe&amp;referer2=2015_jan_25_anons&amp;partner=572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ag.ru/acc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webinar@uchitel-izd.ru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et@uchitel-izd.ru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ebinar@uchitel-izd.ru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ww.uchitel-izd.r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Лого_Учите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" b="28014"/>
          <a:stretch>
            <a:fillRect/>
          </a:stretch>
        </p:blipFill>
        <p:spPr bwMode="auto">
          <a:xfrm>
            <a:off x="1892300" y="476250"/>
            <a:ext cx="5359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8313" y="4221163"/>
            <a:ext cx="8207375" cy="247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ИЗДАТЕЛЬСТВО</a:t>
            </a:r>
          </a:p>
          <a:p>
            <a:pPr algn="ctr">
              <a:defRPr/>
            </a:pPr>
            <a:r>
              <a:rPr lang="ru-RU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«УЧИТЕЛЬ»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7669360" cy="237626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Принцип </a:t>
            </a:r>
            <a:r>
              <a:rPr lang="ru-RU" sz="3000" u="sng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личностно-ориентированного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взаимодействия с детьми находится в центе образования детей дошкольного возраста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8976" y="3429000"/>
            <a:ext cx="7747520" cy="2575520"/>
          </a:xfr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chemeClr val="accent6">
                    <a:lumMod val="10000"/>
                  </a:schemeClr>
                </a:solidFill>
                <a:latin typeface="Georgia" panose="02040502050405020303" pitchFamily="18" charset="0"/>
              </a:rPr>
              <a:t>Способ</a:t>
            </a:r>
            <a:r>
              <a:rPr lang="ru-RU" sz="3000" b="1" dirty="0" smtClean="0">
                <a:latin typeface="Georgia" panose="02040502050405020303" pitchFamily="18" charset="0"/>
              </a:rPr>
              <a:t>  </a:t>
            </a:r>
            <a:r>
              <a:rPr lang="ru-RU" sz="3000" b="1" u="sng" dirty="0" smtClean="0">
                <a:latin typeface="Georgia" panose="02040502050405020303" pitchFamily="18" charset="0"/>
              </a:rPr>
              <a:t>межличностного взаимодействия </a:t>
            </a:r>
            <a:r>
              <a:rPr lang="ru-RU" sz="3000" b="1" dirty="0" smtClean="0">
                <a:latin typeface="Georgia" panose="02040502050405020303" pitchFamily="18" charset="0"/>
              </a:rPr>
              <a:t>является важным компонентом образовательной среды  и  определяется тем, </a:t>
            </a:r>
            <a:r>
              <a:rPr lang="ru-RU" sz="3000" b="1" u="sng" dirty="0" smtClean="0">
                <a:latin typeface="Georgia" panose="02040502050405020303" pitchFamily="18" charset="0"/>
              </a:rPr>
              <a:t>как строятся взаимоотношения между педагогом и детьми </a:t>
            </a:r>
            <a:endParaRPr lang="ru-RU" sz="3000" b="1" u="sng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3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06760" cy="1053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/>
              <a:t/>
            </a:r>
            <a:br>
              <a:rPr lang="ru-RU" sz="3100" b="0" dirty="0" smtClean="0"/>
            </a:b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Личностно-ориентированное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взаимодействие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23528" y="1412776"/>
            <a:ext cx="4071966" cy="5055408"/>
          </a:xfrm>
          <a:prstGeom prst="verticalScroll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u="sng" dirty="0" smtClean="0">
                <a:solidFill>
                  <a:srgbClr val="A8CDD7">
                    <a:lumMod val="50000"/>
                  </a:srgbClr>
                </a:solidFill>
                <a:latin typeface="Georgia" panose="02040502050405020303" pitchFamily="18" charset="0"/>
              </a:rPr>
              <a:t>Является </a:t>
            </a:r>
            <a:r>
              <a:rPr lang="ru-RU" sz="2400" b="1" dirty="0" smtClean="0">
                <a:solidFill>
                  <a:srgbClr val="676A55">
                    <a:lumMod val="75000"/>
                  </a:srgbClr>
                </a:solidFill>
                <a:latin typeface="Georgia" panose="02040502050405020303" pitchFamily="18" charset="0"/>
              </a:rPr>
              <a:t>важным компонентом образователь-ной среды </a:t>
            </a:r>
            <a:endParaRPr lang="ru-RU" sz="2400" b="1" dirty="0">
              <a:solidFill>
                <a:srgbClr val="676A55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895528" y="1268760"/>
            <a:ext cx="4248472" cy="4752528"/>
          </a:xfrm>
          <a:prstGeom prst="verticalScroll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u="sng" dirty="0" smtClean="0">
                <a:solidFill>
                  <a:srgbClr val="A8CDD7">
                    <a:lumMod val="50000"/>
                  </a:srgbClr>
                </a:solidFill>
                <a:latin typeface="Georgia" panose="02040502050405020303" pitchFamily="18" charset="0"/>
              </a:rPr>
              <a:t>Определяется </a:t>
            </a:r>
            <a:r>
              <a:rPr lang="ru-RU" sz="2400" b="1" dirty="0" smtClean="0">
                <a:solidFill>
                  <a:srgbClr val="676A55">
                    <a:lumMod val="75000"/>
                  </a:srgbClr>
                </a:solidFill>
                <a:latin typeface="Georgia" panose="02040502050405020303" pitchFamily="18" charset="0"/>
              </a:rPr>
              <a:t>построением взаимоотношения между педагогами и детьми </a:t>
            </a:r>
            <a:endParaRPr lang="ru-RU" sz="2400" b="1" dirty="0">
              <a:solidFill>
                <a:srgbClr val="676A55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07896" cy="23762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Личностно-ориентированное взаимодействие взрослых и детей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является основным средством для достижения эмоционального благополучия и развития способностей и личной культуры каждого ребенка.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420888"/>
            <a:ext cx="6696744" cy="417646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Педагоги при построении процесса образования детей:</a:t>
            </a:r>
          </a:p>
          <a:p>
            <a:pPr marL="342900" indent="-342900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Используют  методы, соответствующие возрастным особенностям детей;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Оптимизируют и направляют процесс обучения так, чтобы  он соответствовал уровню развития детей, их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индивидуальным интересам,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потребностям и возможностям.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1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214422"/>
            <a:ext cx="8712968" cy="495088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Постоянное наблюдение, сбор данных о ребенке, анализ его деятельности и создание индивидуальных программ развития;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Помощь и поддержку каждому ребенку в сложной ситуации;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Представление ребенку возможности выбора в разных видах деятельности;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Учет уникальных потребностей и  потенциальных возможностей каждого ребенка. 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Индивидуализация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– акцент на </a:t>
            </a: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инициативность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самостоятельность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личностную активность.</a:t>
            </a:r>
            <a:endParaRPr lang="ru-RU" sz="3600" b="1" u="sng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080120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Индивидуализация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– один из главных принципов образования детей дошкольного возраста и предполагает: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5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2204864"/>
            <a:ext cx="8784976" cy="4248472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Педагог: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 СТРЕМИТСЯ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использовать индивидуальный подход к обучению и воспитанию каждого ребенка;</a:t>
            </a:r>
          </a:p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УБЕЖДЕН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что все дети особенные и обладают индивидуальными  способностями;</a:t>
            </a:r>
          </a:p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ПОНИМАЕТ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что каждый ребенок развивается в своем темпе, обладает собственными склонностями и интересами;</a:t>
            </a:r>
          </a:p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УЧИТЫВАЕТ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уникальные потребности и потенциальные возможности каждого ребенка.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8722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Georgia" panose="02040502050405020303" pitchFamily="18" charset="0"/>
              </a:rPr>
              <a:t>При правильном выстроенном взаимодействии  педагога с детьми у ребенка развивается:</a:t>
            </a:r>
            <a:b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- Чувство собственного  «Я»;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- Чувство принадлежности к определенному сообществу.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1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Построение взаимодействия с детьми 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Педагог не является диктующим, всезнающим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«источником информации»,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руководителем, а создает пространство для свободного творчества детей где: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07296" y="2060848"/>
            <a:ext cx="5688272" cy="1872208"/>
          </a:xfrm>
          <a:prstGeom prst="horizontalScroll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ДЕТИ: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Общаются друг с другом;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Участвуют в обсуждениях;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Совместно решают проблемы.</a:t>
            </a:r>
            <a:endParaRPr lang="ru-RU" sz="2400" b="1" dirty="0"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27784" y="3501008"/>
            <a:ext cx="6181926" cy="3140968"/>
          </a:xfrm>
          <a:prstGeom prst="horizontalScroll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ПЕДАГИ: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Поддерживают детей;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Помогают им осмыслить  свои действия;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Учат рефлексировать и оценивать свою деятельность, свое поведение.</a:t>
            </a:r>
            <a:endParaRPr lang="ru-RU" sz="2200" b="1" dirty="0"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38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844" y="714356"/>
            <a:ext cx="8129590" cy="3286148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Анализ  общения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педагогов с детьми показал: 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282" y="1196752"/>
            <a:ext cx="8643998" cy="1512168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Акцентируется внимание на </a:t>
            </a:r>
            <a:r>
              <a:rPr lang="ru-RU" sz="2400" b="1" u="sng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содержание разговора.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9674" y="2636912"/>
            <a:ext cx="8715436" cy="1512168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Упускается </a:t>
            </a:r>
            <a:r>
              <a:rPr lang="ru-RU" sz="2400" b="1" u="sng" dirty="0" smtClean="0">
                <a:solidFill>
                  <a:srgbClr val="A8CDD7">
                    <a:lumMod val="50000"/>
                  </a:srgbClr>
                </a:solidFill>
                <a:latin typeface="Georgia" panose="02040502050405020303" pitchFamily="18" charset="0"/>
              </a:rPr>
              <a:t>форма общения </a:t>
            </a:r>
            <a:r>
              <a:rPr lang="ru-RU" sz="20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– как мы это делаем.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14282" y="4293096"/>
            <a:ext cx="8643998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25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Georgia" panose="02040502050405020303" pitchFamily="18" charset="0"/>
              </a:rPr>
              <a:t>Содержание разговора </a:t>
            </a:r>
            <a:r>
              <a:rPr lang="ru-RU" sz="25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и </a:t>
            </a:r>
            <a:r>
              <a:rPr lang="ru-RU" sz="25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Georgia" panose="02040502050405020303" pitchFamily="18" charset="0"/>
              </a:rPr>
              <a:t>форма общения  </a:t>
            </a:r>
            <a:r>
              <a:rPr lang="ru-RU" sz="25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в </a:t>
            </a:r>
            <a:r>
              <a:rPr lang="ru-RU" sz="25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676A55">
                    <a:lumMod val="50000"/>
                  </a:srgbClr>
                </a:solidFill>
                <a:latin typeface="Georgia" panose="02040502050405020303" pitchFamily="18" charset="0"/>
              </a:rPr>
              <a:t>одинаковой степени важны для </a:t>
            </a:r>
            <a:r>
              <a:rPr lang="ru-RU" sz="2500" u="sng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личностно-ориентированного характера взаимодействия с детьми. </a:t>
            </a:r>
            <a:endParaRPr lang="ru-RU" sz="2500" u="sng" dirty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E8B7B7">
                  <a:lumMod val="25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568952" cy="5112568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Главным фактором развития 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коммуникативных навыков детей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дошкольного возраста, является модель общения педагога с ребенком.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Каждый педагог выбирает  свои приемы воспитательного воздействия, которые проявляются в типичном  наборе требований и ожиданием соответствующего поведения воспитанников.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Каждая модель взаимодействия  воплощается в характерных формах организации деятельности и общения детей и имеет соответствующие способы реализации отношения педагога к личности ребенка.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  <a:p>
            <a:endParaRPr lang="ru-RU" sz="17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indent="190500" algn="ctr">
              <a:lnSpc>
                <a:spcPct val="115000"/>
              </a:lnSpc>
              <a:spcBef>
                <a:spcPct val="20000"/>
              </a:spcBef>
              <a:tabLst/>
            </a:pPr>
            <a:r>
              <a:rPr lang="ru-RU" sz="3200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Модели  педагогического взаимодействия  педагога с </a:t>
            </a:r>
            <a:r>
              <a:rPr lang="ru-RU" sz="3200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детьми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7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16633"/>
            <a:ext cx="8305800" cy="7920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Основные модели, охватывающие дошкольные образовательные программы.</a:t>
            </a:r>
            <a:endParaRPr lang="ru-RU" sz="33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792088"/>
          </a:xfrm>
          <a:prstGeom prst="ellipseRibbon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ОБРАЗОВАТЕЛЬНАЯ 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42910" y="1916832"/>
            <a:ext cx="7715304" cy="100811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КОМПЛЕКСНО-ТЕМАТИЧЕСКАЯ </a:t>
            </a:r>
            <a:endParaRPr lang="ru-RU" sz="2400" b="1" dirty="0"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107504" y="2924944"/>
            <a:ext cx="8856984" cy="936104"/>
          </a:xfrm>
          <a:prstGeom prst="ellipse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ПРЕДМЕТНО-СРЕДОВАЯ </a:t>
            </a:r>
            <a:endParaRPr lang="ru-RU" sz="2400" b="1" dirty="0"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0" y="4365104"/>
            <a:ext cx="9144000" cy="18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400" b="1" dirty="0" smtClean="0"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Для каждой из них характерна:</a:t>
            </a:r>
          </a:p>
          <a:p>
            <a:pPr marL="342900" indent="-342900" fontAlgn="auto">
              <a:spcAft>
                <a:spcPts val="0"/>
              </a:spcAft>
              <a:buClr>
                <a:srgbClr val="E8B7B7">
                  <a:lumMod val="25000"/>
                </a:srgbClr>
              </a:buCl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676A55">
                    <a:lumMod val="50000"/>
                  </a:srgbClr>
                </a:solidFill>
                <a:latin typeface="Georgia" panose="02040502050405020303" pitchFamily="18" charset="0"/>
              </a:rPr>
              <a:t>Определенная  позиция(стиль поведения) взрослого;</a:t>
            </a:r>
          </a:p>
          <a:p>
            <a:pPr marL="342900" indent="-342900" fontAlgn="auto">
              <a:spcAft>
                <a:spcPts val="0"/>
              </a:spcAft>
              <a:buClr>
                <a:srgbClr val="E8B7B7">
                  <a:lumMod val="25000"/>
                </a:srgbClr>
              </a:buCl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676A55">
                    <a:lumMod val="50000"/>
                  </a:srgbClr>
                </a:solidFill>
                <a:latin typeface="Georgia" panose="02040502050405020303" pitchFamily="18" charset="0"/>
              </a:rPr>
              <a:t>Определенное соотношение инициативности и активности взрослого и ребенка;</a:t>
            </a:r>
          </a:p>
          <a:p>
            <a:pPr marL="342900" indent="-342900" fontAlgn="auto">
              <a:spcAft>
                <a:spcPts val="0"/>
              </a:spcAft>
              <a:buClr>
                <a:srgbClr val="E8B7B7">
                  <a:lumMod val="25000"/>
                </a:srgbClr>
              </a:buCl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676A55">
                    <a:lumMod val="50000"/>
                  </a:srgbClr>
                </a:solidFill>
                <a:latin typeface="Georgia" panose="02040502050405020303" pitchFamily="18" charset="0"/>
              </a:rPr>
              <a:t>Специфическая организация образовательного содержания.</a:t>
            </a:r>
          </a:p>
          <a:p>
            <a:pPr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</a:pPr>
            <a:endParaRPr lang="ru-RU" b="1" dirty="0"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85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810431" y="3293588"/>
            <a:ext cx="2448272" cy="223224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59787" y="2911790"/>
            <a:ext cx="2327496" cy="223224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14373" y="3797128"/>
            <a:ext cx="459546" cy="4868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07038" y="116632"/>
            <a:ext cx="8928992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Стратегия образования </a:t>
            </a:r>
            <a:endParaRPr lang="ru-RU" sz="27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8291061" y="2281840"/>
            <a:ext cx="616172" cy="72008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978555" y="4495746"/>
            <a:ext cx="382335" cy="359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843398" y="2188414"/>
            <a:ext cx="2279669" cy="9069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544895" y="4484690"/>
            <a:ext cx="382335" cy="3592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099894" y="4464370"/>
            <a:ext cx="382335" cy="359292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481576" y="4644016"/>
            <a:ext cx="382335" cy="359292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081978" y="4644764"/>
            <a:ext cx="382335" cy="3592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652231" y="4644016"/>
            <a:ext cx="382335" cy="359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4036060" y="4283976"/>
            <a:ext cx="616172" cy="72008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368730" y="1794992"/>
            <a:ext cx="459546" cy="4868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22172" y="1700808"/>
            <a:ext cx="2448272" cy="223224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1676828" y="2281840"/>
            <a:ext cx="616172" cy="72008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755141" y="1794992"/>
            <a:ext cx="459546" cy="4868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343924" y="3301410"/>
            <a:ext cx="382335" cy="359292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754634" y="3293588"/>
            <a:ext cx="382335" cy="3592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212368" y="3293588"/>
            <a:ext cx="382335" cy="359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Заголовок 15"/>
          <p:cNvSpPr txBox="1">
            <a:spLocks/>
          </p:cNvSpPr>
          <p:nvPr/>
        </p:nvSpPr>
        <p:spPr>
          <a:xfrm>
            <a:off x="369049" y="4185570"/>
            <a:ext cx="3153503" cy="916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AEBDE">
                    <a:lumMod val="10000"/>
                  </a:srgbClr>
                </a:solidFill>
                <a:latin typeface="Georgia" panose="02040502050405020303" pitchFamily="18" charset="0"/>
              </a:rPr>
              <a:t>Учебно-дисциплинарная модель </a:t>
            </a:r>
            <a:endParaRPr lang="ru-RU" sz="1800" dirty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EAEBDE">
                  <a:lumMod val="1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44" name="Заголовок 15"/>
          <p:cNvSpPr txBox="1">
            <a:spLocks/>
          </p:cNvSpPr>
          <p:nvPr/>
        </p:nvSpPr>
        <p:spPr>
          <a:xfrm>
            <a:off x="4714876" y="5572140"/>
            <a:ext cx="3256496" cy="10168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AEBDE">
                    <a:lumMod val="10000"/>
                  </a:srgbClr>
                </a:solidFill>
                <a:latin typeface="Georgia" panose="02040502050405020303" pitchFamily="18" charset="0"/>
              </a:rPr>
              <a:t>Личностно-ориентированная модель</a:t>
            </a:r>
            <a:endParaRPr lang="ru-RU" sz="1800" dirty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EAEBDE">
                  <a:lumMod val="1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45" name="Заголовок 15"/>
          <p:cNvSpPr txBox="1">
            <a:spLocks/>
          </p:cNvSpPr>
          <p:nvPr/>
        </p:nvSpPr>
        <p:spPr>
          <a:xfrm>
            <a:off x="5786446" y="928670"/>
            <a:ext cx="2470566" cy="827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AEBDE">
                    <a:lumMod val="10000"/>
                  </a:srgbClr>
                </a:solidFill>
                <a:latin typeface="Georgia" panose="02040502050405020303" pitchFamily="18" charset="0"/>
              </a:rPr>
              <a:t>Свобода и творчество</a:t>
            </a:r>
            <a:endParaRPr lang="ru-RU" sz="2000" dirty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EAEBDE">
                  <a:lumMod val="1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7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73246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107504" y="1052736"/>
            <a:ext cx="89289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ФГОС ДО: современная модель взаимодействия педагога с </a:t>
            </a:r>
            <a:r>
              <a:rPr lang="ru-RU" sz="4400" b="1" dirty="0" smtClean="0">
                <a:solidFill>
                  <a:srgbClr val="C00000"/>
                </a:solidFill>
              </a:rPr>
              <a:t>детьми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2533493" y="5229200"/>
            <a:ext cx="3738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alibri" pitchFamily="34" charset="0"/>
              </a:rPr>
              <a:t>Начало: </a:t>
            </a:r>
            <a:r>
              <a:rPr lang="ru-RU" b="1" dirty="0" smtClean="0">
                <a:solidFill>
                  <a:srgbClr val="FF0000"/>
                </a:solidFill>
              </a:rPr>
              <a:t>11 марта 2015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, 10:00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МСК</a:t>
            </a:r>
          </a:p>
        </p:txBody>
      </p:sp>
      <p:sp>
        <p:nvSpPr>
          <p:cNvPr id="15366" name="Прямоугольник 13"/>
          <p:cNvSpPr>
            <a:spLocks noChangeArrowheads="1"/>
          </p:cNvSpPr>
          <p:nvPr/>
        </p:nvSpPr>
        <p:spPr bwMode="auto">
          <a:xfrm>
            <a:off x="467955" y="3859887"/>
            <a:ext cx="820808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alibri" pitchFamily="34" charset="0"/>
              </a:rPr>
              <a:t>Ведущий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err="1"/>
              <a:t>Березенкова</a:t>
            </a:r>
            <a:r>
              <a:rPr lang="ru-RU" sz="1600" b="1" i="1" dirty="0"/>
              <a:t> Татьяна Валерьевна</a:t>
            </a:r>
            <a:r>
              <a:rPr lang="ru-RU" sz="1600" dirty="0"/>
              <a:t>, методист издательства «</a:t>
            </a:r>
            <a:r>
              <a:rPr lang="ru-RU" sz="1600" dirty="0" smtClean="0"/>
              <a:t>Учитель</a:t>
            </a:r>
            <a:endParaRPr lang="ru-RU" sz="1600" dirty="0"/>
          </a:p>
        </p:txBody>
      </p: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683568" y="5863220"/>
            <a:ext cx="4591347" cy="850900"/>
            <a:chOff x="412278" y="5867801"/>
            <a:chExt cx="4591770" cy="851724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3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80" y="5867802"/>
              <a:ext cx="353206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  <a:latin typeface="Calibri" pitchFamily="34" charset="0"/>
                </a:rPr>
                <a:t>Издательство «Учитель»</a:t>
              </a:r>
            </a:p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89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Учебно-дисциплинарная модель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6516216" y="4149080"/>
            <a:ext cx="2160240" cy="201622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49992" y="548122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41420" y="5661248"/>
            <a:ext cx="360040" cy="36004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039664" y="5509308"/>
            <a:ext cx="360040" cy="360040"/>
          </a:xfrm>
          <a:prstGeom prst="ellipse">
            <a:avLst/>
          </a:prstGeom>
          <a:solidFill>
            <a:srgbClr val="FFCC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41420" y="4292868"/>
            <a:ext cx="360040" cy="36004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307144" y="4654828"/>
            <a:ext cx="628592" cy="79208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5592" y="1124744"/>
            <a:ext cx="6026608" cy="5256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При специально-организованном обучении в форме занятий рекомендуется позиция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75000"/>
                  </a:srgbClr>
                </a:solidFill>
                <a:latin typeface="Georgia" panose="02040502050405020303" pitchFamily="18" charset="0"/>
              </a:rPr>
              <a:t>УЧИТЕЛЯ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, который ставит перед детьми определенные задачи, предлагает  конкретные способы или средства их разрешения, оценивает правильность действий.</a:t>
            </a:r>
          </a:p>
          <a:p>
            <a:pPr fontAlgn="auto">
              <a:spcAft>
                <a:spcPts val="0"/>
              </a:spcAft>
            </a:pPr>
            <a:endParaRPr lang="ru-RU" sz="1600" dirty="0" smtClean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В изолированном виде приводит к </a:t>
            </a:r>
          </a:p>
          <a:p>
            <a:pPr fontAlgn="auto">
              <a:spcAft>
                <a:spcPts val="0"/>
              </a:spcAft>
            </a:pP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75000"/>
                  </a:srgbClr>
                </a:solidFill>
                <a:latin typeface="Georgia" panose="02040502050405020303" pitchFamily="18" charset="0"/>
              </a:rPr>
              <a:t>УЧЕБНО-ДИСЦИПЛИНАРНОЙ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 модели образования, которая сосредоточена на систематической передаче обучающимся знаний, умений в рамках сложившихся академических предметов. </a:t>
            </a:r>
            <a:endParaRPr lang="ru-RU" sz="1600" dirty="0" smtClean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1600" dirty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8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Взросло-детская (партнерская) модель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6516216" y="4005064"/>
            <a:ext cx="2304256" cy="216024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344308" y="5313772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793832" y="5310076"/>
            <a:ext cx="360040" cy="36004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42930" y="5301208"/>
            <a:ext cx="360040" cy="360040"/>
          </a:xfrm>
          <a:prstGeom prst="ellipse">
            <a:avLst/>
          </a:prstGeom>
          <a:solidFill>
            <a:srgbClr val="FFCC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42640" y="4509120"/>
            <a:ext cx="360040" cy="36004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708364" y="4869160"/>
            <a:ext cx="628592" cy="79208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5592" y="908720"/>
            <a:ext cx="6026608" cy="54726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Во время взросло-детской (партнерской) деятельности рекомендуется позиция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75000"/>
                  </a:srgbClr>
                </a:solidFill>
                <a:latin typeface="Georgia" panose="02040502050405020303" pitchFamily="18" charset="0"/>
              </a:rPr>
              <a:t>РАВНОГО ПАРТНЕРА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включенного  в деятельность с детьми, который «изнутри» этой деятельности вводит свои предложения и принимает замыслы , демонстрирует разнообразные способы действий, решает возникающие в совместной деятельности проблемы вместе с детьми без жестких оценок. </a:t>
            </a:r>
          </a:p>
          <a:p>
            <a:pPr fontAlgn="auto">
              <a:spcAft>
                <a:spcPts val="0"/>
              </a:spcAft>
            </a:pPr>
            <a:endParaRPr lang="ru-RU" sz="1600" dirty="0" smtClean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E8B7B7">
                  <a:lumMod val="25000"/>
                </a:srgbClr>
              </a:solidFill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В изолированном виде приводит к  реализации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КОМПЛЕКСНО-ТЕМАТИЧЕСКОЙ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 модели, которая дает детям возможность познавать мир и его целостность, творить и свободно придумывать, однако не всегда может обеспечить системность знаний.</a:t>
            </a:r>
          </a:p>
          <a:p>
            <a:pPr fontAlgn="auto">
              <a:spcAft>
                <a:spcPts val="0"/>
              </a:spcAft>
            </a:pPr>
            <a:endParaRPr lang="ru-RU" sz="1600" dirty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6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Свободная самостоятельная деятельность детей.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6516216" y="4005064"/>
            <a:ext cx="2304256" cy="216024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44340" y="521587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88324" y="5215876"/>
            <a:ext cx="360040" cy="36004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08128" y="5228068"/>
            <a:ext cx="360040" cy="360040"/>
          </a:xfrm>
          <a:prstGeom prst="ellipse">
            <a:avLst/>
          </a:prstGeom>
          <a:solidFill>
            <a:srgbClr val="FFCC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26156" y="2837884"/>
            <a:ext cx="360040" cy="36004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191880" y="3257356"/>
            <a:ext cx="628592" cy="79208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5592" y="908720"/>
            <a:ext cx="6026608" cy="54726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При свободной  самостоятельной деятельности детей рекомендуется позиция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75000"/>
                  </a:srgbClr>
                </a:solidFill>
                <a:latin typeface="Georgia" panose="02040502050405020303" pitchFamily="18" charset="0"/>
              </a:rPr>
              <a:t>СОЗДАТЕЛЯ РАЗВИВАЮЩЕЙ СРЕДЫ, 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когда взрослый непосредственно не включен в детскую деятельность, а создает образовательную среду, в которой у детей появляется возможность действовать свободно и самостоятельно.</a:t>
            </a:r>
          </a:p>
          <a:p>
            <a:pPr fontAlgn="auto">
              <a:spcAft>
                <a:spcPts val="0"/>
              </a:spcAft>
            </a:pPr>
            <a:endParaRPr lang="ru-RU" sz="2100" dirty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E8B7B7">
                  <a:lumMod val="25000"/>
                </a:srgbClr>
              </a:solidFill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 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В</a:t>
            </a:r>
            <a:r>
              <a:rPr lang="ru-RU" sz="2100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изолированном виде приводит к  реализации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ПРЕДМЕТНО-СРЕДОВОЙ МОДЕЛИ  </a:t>
            </a:r>
            <a:r>
              <a:rPr lang="ru-RU" sz="21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 модели,  дошкольного образования, которая воплощает «Средовой» подход в образовании и обеспечивает лишь «косвенное» присутствие взрослого в детской деятельности. </a:t>
            </a:r>
            <a:endParaRPr lang="ru-RU" sz="1600" dirty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1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140968"/>
            <a:ext cx="8712968" cy="35283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600" b="1" u="sng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Выбор подходов зависит  от многих факторов: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1</a:t>
            </a: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) от возрастных и индивидуальных особенностей детей,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2) также от конкретной образовательной ситуации</a:t>
            </a: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УЧЕБНАЯ  </a:t>
            </a: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модель - должна </a:t>
            </a: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занимать сравнительно скромное место в основной  образовательной  программе ДО</a:t>
            </a: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.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КОМПЛЕКСНО-ТЕМАТИЧЕСКАЯ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и СРЕДОВАЯ  </a:t>
            </a: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модель – должны занимать основную роль в основной образовательной программе  ДО.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42852"/>
            <a:ext cx="8712968" cy="2782092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Гармоничное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сочетание в программе трёх подходов  позволяет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: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 - осуществлять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проблемное обучение, направлять и обогащать развитие детей;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 - организовать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для детей культурное пространство свободного действия, необходимое для процесса индивидуализации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7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620688"/>
            <a:ext cx="8928992" cy="597666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Тип взаимодействия 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Задача: </a:t>
            </a:r>
            <a:r>
              <a:rPr lang="ru-RU" sz="18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НАПРАВЛЯТЬ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18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Действия педагога:  </a:t>
            </a:r>
            <a:r>
              <a:rPr lang="ru-RU" sz="1800" b="1" u="sng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ДИРЕКТИВА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Воспитатель дает конкретные указания детям о том, как</a:t>
            </a:r>
          </a:p>
          <a:p>
            <a:pPr lvl="0"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действовать,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предельно  ограничивая область возможных ошибок.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2.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Задача: </a:t>
            </a:r>
            <a:r>
              <a:rPr lang="ru-RU" sz="18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ДЕМОНСТРИРОВАТЬ 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18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Действия педагога: </a:t>
            </a:r>
            <a:r>
              <a:rPr lang="ru-RU" sz="1800" b="1" u="sng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ДЕМОНСТРАЦИЯ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 Воспитатель демонстрирует образец детям, которые наблюдают за ним.</a:t>
            </a:r>
          </a:p>
          <a:p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3.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Задача: </a:t>
            </a:r>
            <a:r>
              <a:rPr lang="ru-RU" sz="18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СОДЕЙСТВОВАТЬ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18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Действия педагога: </a:t>
            </a:r>
            <a:r>
              <a:rPr lang="ru-RU" sz="1800" b="1" u="sng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СОВМЕСТНОЕ КОНСТРУИРОВАНИЕ 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Воспитатель решает проблему вместе с детьми. </a:t>
            </a:r>
          </a:p>
          <a:p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Основные модели взаимодействия педагога с детьми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47564" y="980728"/>
            <a:ext cx="7956884" cy="1080120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ДИРЕКТИВНОЕ </a:t>
            </a:r>
          </a:p>
        </p:txBody>
      </p:sp>
    </p:spTree>
    <p:extLst>
      <p:ext uri="{BB962C8B-B14F-4D97-AF65-F5344CB8AC3E}">
        <p14:creationId xmlns:p14="http://schemas.microsoft.com/office/powerpoint/2010/main" val="3777636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7514" y="564304"/>
            <a:ext cx="8856984" cy="617706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Тип взаимодействия</a:t>
            </a:r>
          </a:p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Задача: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ПОДТЯГТВАТЬ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22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Действия педагога: «СТРОИТЕЛЬСТВО ЛЕСОВ»</a:t>
            </a:r>
            <a:endParaRPr lang="ru-RU" sz="2200" b="1" u="sng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Воспитатель бросает вызов ребенку или оказывают ему помощь,</a:t>
            </a:r>
          </a:p>
          <a:p>
            <a:pPr>
              <a:spcBef>
                <a:spcPts val="0"/>
              </a:spcBef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которая позволяет ему работать на грани его возможности.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2.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Задача: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ОКАЗЫВАТЬ ПОДДЕРЖКУ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22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Действия педагога: </a:t>
            </a:r>
            <a:r>
              <a:rPr lang="ru-RU" sz="2200" b="1" u="sng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СОЗДАНИЕ УСЛОВИЙ</a:t>
            </a:r>
          </a:p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Воспитатель представляет ребенку помощь, необходимую ему для</a:t>
            </a:r>
          </a:p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достижения следующего уровня функционирования</a:t>
            </a:r>
          </a:p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(дополнительные колесики на велосипед,   наглядные схемы и т.п.)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3.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Задача: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ОБЛЕГЧАТЬ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22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Действия педагога: </a:t>
            </a:r>
            <a:r>
              <a:rPr lang="ru-RU" sz="2200" b="1" u="sng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РАЗОВАЯ ПОМОЩЬ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Воспитатель предоставляет детям кратковременную помощь,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позволяющую ребенку выйти на следующий уровень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функционирования (поддерживают велосипед рукой во время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движения, поправляют захват инструмента, дают недостающий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материал)</a:t>
            </a:r>
          </a:p>
          <a:p>
            <a:pPr lvl="0"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4. </a:t>
            </a:r>
            <a:r>
              <a:rPr lang="ru-RU" sz="2200" b="1" dirty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Задача: </a:t>
            </a:r>
            <a:r>
              <a:rPr lang="ru-RU" sz="2200" b="1" u="sng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МОДЕЛИРОВАТЬ</a:t>
            </a:r>
            <a:endParaRPr lang="ru-RU" sz="2200" b="1" u="sng" dirty="0">
              <a:solidFill>
                <a:srgbClr val="E8B7B7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pPr lvl="0"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200" b="1" dirty="0">
                <a:solidFill>
                  <a:srgbClr val="B0CCB0">
                    <a:lumMod val="50000"/>
                  </a:srgbClr>
                </a:solidFill>
                <a:latin typeface="Georgia" panose="02040502050405020303" pitchFamily="18" charset="0"/>
              </a:rPr>
              <a:t>     </a:t>
            </a:r>
            <a:r>
              <a:rPr lang="ru-RU" sz="22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Действия педагога: </a:t>
            </a:r>
            <a:r>
              <a:rPr lang="ru-RU" sz="2200" b="1" u="sng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МОДЕЛИРОВАНИЕ  </a:t>
            </a:r>
            <a:endParaRPr lang="ru-RU" sz="2200" b="1" u="sng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>
              <a:spcBef>
                <a:spcPts val="0"/>
              </a:spcBef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200" b="1" dirty="0">
                <a:solidFill>
                  <a:srgbClr val="B0CCB0">
                    <a:lumMod val="50000"/>
                  </a:srgbClr>
                </a:solidFill>
                <a:latin typeface="Georgia" panose="02040502050405020303" pitchFamily="18" charset="0"/>
              </a:rPr>
              <a:t>    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Воспитатель 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ненавязчиво демонстрирует желаемый способ или</a:t>
            </a:r>
          </a:p>
          <a:p>
            <a:pPr lvl="0">
              <a:spcBef>
                <a:spcPts val="0"/>
              </a:spcBef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намекают, подсказывают, с комментариями или без них. </a:t>
            </a:r>
          </a:p>
          <a:p>
            <a:pPr algn="ctr"/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Основные модели взаимодействия педагога с детьми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47564" y="836712"/>
            <a:ext cx="7956884" cy="648072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ПОСРЕДНИЧЕСКОЕ </a:t>
            </a:r>
            <a:endParaRPr lang="ru-RU" sz="2400" b="1" dirty="0">
              <a:solidFill>
                <a:srgbClr val="E8B7B7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13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564304"/>
            <a:ext cx="8946994" cy="437686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Тип взаимодействия</a:t>
            </a:r>
          </a:p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1. Задача: </a:t>
            </a: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ОДОБРЯТЬ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22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Действия педагога:  ОДОБРЕНИЕ /ПОДКРЕПЛЕНИЕ</a:t>
            </a:r>
            <a:endParaRPr lang="ru-RU" sz="2200" b="1" u="sng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Воспитатель  уделяет внимание ребенку, положительно оценивает, подбадривает и поддерживает его в том, что он делает. 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</a:p>
          <a:p>
            <a:pPr algn="ctr"/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Основные модели взаимодействия педагога с детьми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47564" y="836712"/>
            <a:ext cx="7956884" cy="1296144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НЕДИРЕКТИВНОЕ </a:t>
            </a:r>
            <a:endParaRPr lang="ru-RU" sz="2800" b="1" dirty="0">
              <a:solidFill>
                <a:srgbClr val="E8B7B7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95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Качественно отличное от общения как со взрослым, общение  как с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равноценным партнером.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Ребенок, как личность равноценен взрослому, но обладает специфически детскими возрастными и индивидуальными особенностями.</a:t>
            </a:r>
          </a:p>
          <a:p>
            <a:pPr>
              <a:buClr>
                <a:srgbClr val="003300"/>
              </a:buClr>
            </a:pPr>
            <a:r>
              <a:rPr lang="ru-RU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ПЕДАГОГ: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редставляет детям право выбора, учитывая их интересы и потребности;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ассматривает детей, как равноценных партнеров;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важает в каждом ребенке его право на индивидуальную точку зрения, на самостоятельный выбор.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редставляет детям не универсальный образец для подражания, а определенное поле выбора, диапазон принятых в культуре форм поведения.  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Недирективная модель взаимодействия педагога с детьми подразумевает: 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429000"/>
            <a:ext cx="8424936" cy="324036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tabLst/>
            </a:pPr>
            <a:r>
              <a:rPr lang="ru-RU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  <a:t/>
            </a:r>
            <a:br>
              <a:rPr lang="ru-RU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</a:br>
            <a:r>
              <a:rPr lang="ru-RU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  <a:t/>
            </a:r>
            <a:br>
              <a:rPr lang="ru-RU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</a:br>
            <a:r>
              <a:rPr lang="ru-RU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  <a:t/>
            </a:r>
            <a:br>
              <a:rPr lang="ru-RU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</a:br>
            <a:r>
              <a:rPr lang="ru-RU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  <a:t/>
            </a:r>
            <a:br>
              <a:rPr lang="ru-RU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</a:br>
            <a:r>
              <a:rPr lang="ru-RU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  <a:t/>
            </a:r>
            <a:br>
              <a:rPr lang="ru-RU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</a:br>
            <a:r>
              <a:rPr lang="ru-RU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  <a:t/>
            </a:r>
            <a:br>
              <a:rPr lang="ru-RU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</a:rPr>
            </a:br>
            <a:r>
              <a:rPr lang="ru-RU" sz="2700" u="sng" spc="0" dirty="0" smtClean="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Директивной </a:t>
            </a:r>
            <a:r>
              <a:rPr lang="ru-RU" sz="2700" u="sng" spc="0" dirty="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моделью взаимодействия отличаются </a:t>
            </a:r>
            <a:r>
              <a:rPr lang="ru-RU" sz="2700" u="sng" spc="0" dirty="0" smtClean="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:</a:t>
            </a:r>
            <a:br>
              <a:rPr lang="ru-RU" sz="2700" u="sng" spc="0" dirty="0" smtClean="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sz="2200" u="sng" spc="0" dirty="0">
                <a:ln>
                  <a:noFill/>
                </a:ln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200" u="sng" spc="0" dirty="0">
                <a:ln>
                  <a:noFill/>
                </a:ln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ru-RU" sz="2200" spc="0" dirty="0" smtClean="0">
                <a:ln>
                  <a:noFill/>
                </a:ln>
                <a:solidFill>
                  <a:schemeClr val="bg1"/>
                </a:solidFill>
                <a:ea typeface="Calibri"/>
                <a:cs typeface="Times New Roman"/>
              </a:rPr>
              <a:t>- </a:t>
            </a:r>
            <a:r>
              <a:rPr lang="ru-RU" sz="2700" spc="0" dirty="0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педагоги</a:t>
            </a:r>
            <a:r>
              <a:rPr lang="ru-RU" sz="2700" spc="0" dirty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с недостаточным уровнем психологической культуры</a:t>
            </a:r>
            <a:r>
              <a:rPr lang="ru-RU" sz="2700" spc="0" dirty="0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;</a:t>
            </a:r>
            <a:br>
              <a:rPr lang="ru-RU" sz="2700" spc="0" dirty="0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spc="0" dirty="0" smtClean="0">
                <a:ln>
                  <a:noFill/>
                </a:ln>
                <a:solidFill>
                  <a:schemeClr val="bg1"/>
                </a:solidFill>
                <a:ea typeface="Calibri"/>
                <a:cs typeface="Times New Roman"/>
              </a:rPr>
              <a:t> - </a:t>
            </a:r>
            <a:r>
              <a:rPr lang="ru-RU" sz="2700" spc="0" dirty="0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педагоги</a:t>
            </a:r>
            <a:r>
              <a:rPr lang="ru-RU" sz="2700" spc="0" dirty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стремящиеся ускорить темп развития детей вопреки их индивидуальным возможностям. </a:t>
            </a:r>
            <a:r>
              <a:rPr lang="ru-RU" sz="2700" spc="0" dirty="0">
                <a:ln>
                  <a:noFill/>
                </a:ln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2700" spc="0" dirty="0">
                <a:ln>
                  <a:noFill/>
                </a:ln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sz="27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1872208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pPr marL="72517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Конфликтности</a:t>
            </a:r>
          </a:p>
          <a:p>
            <a:pPr marL="72517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Н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едоброжелательности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;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  Созданию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неблагоприятных условий для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    воспитания  дошкольников.</a:t>
            </a:r>
            <a:r>
              <a:rPr lang="ru-RU" sz="2600" b="1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 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-1"/>
            <a:ext cx="5093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u="sng" spc="40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Директивная модель </a:t>
            </a:r>
            <a:r>
              <a:rPr lang="ru-RU" sz="3200" b="1" spc="40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взаимодействия приводит к:</a:t>
            </a:r>
            <a:r>
              <a:rPr lang="ru-RU" sz="3200" b="1" spc="40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ru-RU" sz="3200" b="1" spc="40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ru-RU" sz="3600" b="1" spc="40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ru-RU" sz="3600" b="1" spc="40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tint val="1000"/>
                  </a:srgbClr>
                </a:solidFill>
                <a:latin typeface="Calibri" panose="020F0502020204030204" pitchFamily="34" charset="0"/>
                <a:cs typeface="+mn-cs"/>
              </a:rPr>
            </a:br>
            <a:endParaRPr lang="ru-RU" sz="3600" b="1" spc="40" dirty="0" smtClean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E8B7B7">
                  <a:tint val="1000"/>
                </a:srgb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424936" cy="5040560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Symbol"/>
              <a:buChar char="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потребность в обратной связи от детей в том, как ими воспринимаются   те или иные формы  совместной деятельности;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Symbol"/>
              <a:buChar char=""/>
            </a:pP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умение признать допущенные ошибки;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Symbol"/>
              <a:buChar char="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стимулирование умственной активности детей;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Symbol"/>
              <a:buChar char=""/>
            </a:pP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мотивация достижения в познавательной деятельности.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Symbol"/>
              <a:buChar char="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формирование оптимальных условий для улучшения  детских взаимоотношений;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Symbol"/>
              <a:buChar char=""/>
            </a:pP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создание положительного эмоционального климата в </a:t>
            </a: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группе. 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1224136"/>
          </a:xfrm>
        </p:spPr>
        <p:txBody>
          <a:bodyPr>
            <a:noAutofit/>
          </a:bodyPr>
          <a:lstStyle/>
          <a:p>
            <a:pPr indent="19050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800" u="sng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недирективной модели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взаимодействия характерна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8352928" cy="4536504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948690" lvl="0">
              <a:lnSpc>
                <a:spcPct val="115000"/>
              </a:lnSpc>
              <a:spcAft>
                <a:spcPts val="375"/>
              </a:spcAft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1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. Способы достижения целей развития,  поставленных в ООП ДО по развитию коммуникативных навыков детей дошкольного возраста.</a:t>
            </a:r>
          </a:p>
          <a:p>
            <a:pPr marL="948690" lvl="0">
              <a:lnSpc>
                <a:spcPct val="115000"/>
              </a:lnSpc>
              <a:spcAft>
                <a:spcPts val="375"/>
              </a:spcAft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2. Функции педагога при взаимодействии с детьми. (от директивной модели взаимодействия педагогов с детьми к недирективной)</a:t>
            </a:r>
          </a:p>
          <a:p>
            <a:pPr marL="948690" lvl="0">
              <a:lnSpc>
                <a:spcPct val="115000"/>
              </a:lnSpc>
              <a:spcAft>
                <a:spcPts val="375"/>
              </a:spcAft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3. Недирективная модель взаимодействия с детьми, как способ развития инициативности, уверенности в себе и позитивной самооценки дошкольников.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512168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tabLst/>
            </a:pPr>
            <a:r>
              <a:rPr lang="ru-RU" sz="3200" spc="0" dirty="0">
                <a:ln>
                  <a:noFill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  <a:ea typeface="Calibri"/>
                <a:cs typeface="Times New Roman"/>
              </a:rPr>
              <a:t>Содержательные вопросы семинара:</a:t>
            </a:r>
            <a:br>
              <a:rPr lang="ru-RU" sz="3200" spc="0" dirty="0">
                <a:ln>
                  <a:noFill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59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305800" cy="3888432"/>
          </a:xfrm>
          <a:solidFill>
            <a:schemeClr val="accent2">
              <a:lumMod val="50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дружественное взаимопонимание между педагогом и воспитанником;</a:t>
            </a:r>
            <a:endParaRPr lang="ru-RU" sz="2800" b="1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вызывает у детей </a:t>
            </a:r>
            <a:r>
              <a:rPr lang="ru-RU" sz="2800" b="1" u="sng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положительные эмоции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, уверенность в себе;</a:t>
            </a:r>
            <a:endParaRPr lang="ru-RU" sz="2800" b="1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дает понимание ценности сотрудничества в совместной деятельности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buClr>
                <a:schemeClr val="bg1"/>
              </a:buClr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368152"/>
          </a:xfrm>
        </p:spPr>
        <p:txBody>
          <a:bodyPr>
            <a:normAutofit fontScale="90000"/>
          </a:bodyPr>
          <a:lstStyle/>
          <a:p>
            <a:pPr indent="190500"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u="sng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sz="3100" u="sng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Недирективная </a:t>
            </a:r>
            <a:r>
              <a:rPr lang="ru-RU" sz="3100" u="sng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модель 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взаимодействия  педагога с воспитанниками обеспечивает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:</a:t>
            </a:r>
            <a:endParaRPr lang="ru-RU" sz="31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24936" cy="5184576"/>
          </a:xfrm>
          <a:solidFill>
            <a:schemeClr val="accent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Считается наиболее эффективной и оптимальной моделью взаимодействия</a:t>
            </a:r>
            <a:r>
              <a:rPr lang="ru-RU" b="1" u="sng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</a:t>
            </a:r>
          </a:p>
          <a:p>
            <a:pPr indent="1905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Для  недирективной </a:t>
            </a:r>
            <a:r>
              <a:rPr lang="ru-RU" sz="2400" b="1" dirty="0">
                <a:solidFill>
                  <a:srgbClr val="0033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модели взаимодействия присущи</a:t>
            </a:r>
            <a:r>
              <a:rPr lang="ru-RU" sz="2400" b="1" dirty="0" smtClean="0">
                <a:solidFill>
                  <a:srgbClr val="0033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 </a:t>
            </a:r>
            <a:r>
              <a:rPr lang="ru-RU" sz="22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глубокий </a:t>
            </a:r>
            <a:r>
              <a:rPr lang="ru-RU" sz="22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контакт с воспитанниками;</a:t>
            </a:r>
            <a:endParaRPr lang="ru-RU" sz="22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/>
              <a:buChar char=""/>
            </a:pPr>
            <a:r>
              <a:rPr lang="ru-RU" sz="22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проявление уважения и доверия к ним;</a:t>
            </a:r>
            <a:endParaRPr lang="ru-RU" sz="22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/>
              <a:buChar char=""/>
            </a:pPr>
            <a:r>
              <a:rPr lang="ru-RU" sz="22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стремление наладить эмоциональный </a:t>
            </a:r>
            <a:r>
              <a:rPr lang="ru-RU" sz="22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контакт с ребенком;</a:t>
            </a:r>
            <a:endParaRPr lang="ru-RU" sz="22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/>
              <a:buChar char=""/>
            </a:pPr>
            <a:r>
              <a:rPr lang="ru-RU" sz="22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отсутствие подавления ребёнка строгостью и наказанием;</a:t>
            </a:r>
            <a:endParaRPr lang="ru-RU" sz="22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/>
              <a:buChar char=""/>
            </a:pPr>
            <a:r>
              <a:rPr lang="ru-RU" sz="22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преобладание положительных оценок в общении с детьми</a:t>
            </a:r>
            <a:r>
              <a:rPr lang="ru-RU" sz="22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;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endParaRPr lang="ru-RU" sz="24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29614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Недирективная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модель поведения взаимодействия присуща педагогам с демократическим  стилем общения.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44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676A55">
                  <a:lumMod val="10000"/>
                </a:srgbClr>
              </a:solidFill>
              <a:latin typeface="Georgia" panose="02040502050405020303" pitchFamily="18" charset="0"/>
              <a:cs typeface="Aharoni" pitchFamily="2" charset="-79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8600" y="188640"/>
            <a:ext cx="5639544" cy="194421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indent="1905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Директивная модель поведения взаимодействия присуща педагогам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2800" u="sng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авторитарным стилем общения</a:t>
            </a:r>
            <a:r>
              <a:rPr lang="ru-RU" sz="2800" u="sng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51720" y="2420888"/>
            <a:ext cx="6840760" cy="4176464"/>
          </a:xfr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проявляют избирательность по отношению к детям;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используют запреты и ограничения в отношении детей;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злоупотребляют отрицательными оценками;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строгость и наказание  - основные педагогические средства;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от детей требуется только послушание;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большое количество однообразных  воспитательных воздействий;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0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27148" cy="4062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+mn-cs"/>
              </a:rPr>
              <a:t>• </a:t>
            </a:r>
            <a:r>
              <a:rPr lang="ru-RU" sz="22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откажитесь от приказов, угроз и физического наказания</a:t>
            </a:r>
            <a:r>
              <a:rPr lang="ru-RU" sz="2200" b="1" dirty="0" smtClean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00" b="1" dirty="0" smtClean="0">
              <a:solidFill>
                <a:srgbClr val="EAEBDE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• </a:t>
            </a:r>
            <a:r>
              <a:rPr lang="ru-RU" sz="22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не предъявляйте ребенку завышенных требований</a:t>
            </a:r>
            <a:r>
              <a:rPr lang="ru-RU" sz="2200" b="1" dirty="0" smtClean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/>
            </a:r>
            <a:br>
              <a:rPr lang="ru-RU" sz="3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</a:br>
            <a:r>
              <a:rPr lang="ru-RU" sz="22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• замените приказы и требования, просьбами и предложениями</a:t>
            </a:r>
            <a:r>
              <a:rPr lang="ru-RU" sz="2200" b="1" dirty="0" smtClean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/>
            </a:r>
            <a:br>
              <a:rPr lang="ru-RU" sz="3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</a:br>
            <a:r>
              <a:rPr lang="ru-RU" sz="22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• учитывайте </a:t>
            </a:r>
            <a:r>
              <a:rPr lang="ru-RU" sz="2200" b="1" dirty="0" smtClean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интересы </a:t>
            </a:r>
            <a:r>
              <a:rPr lang="ru-RU" sz="22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и желания ребенка</a:t>
            </a:r>
            <a:r>
              <a:rPr lang="ru-RU" sz="2200" b="1" dirty="0" smtClean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/>
            </a:r>
            <a:br>
              <a:rPr lang="ru-RU" sz="3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</a:br>
            <a:r>
              <a:rPr lang="ru-RU" sz="22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• будьте немного уступчивее по отношению к ребенку</a:t>
            </a:r>
            <a:r>
              <a:rPr lang="ru-RU" sz="2200" b="1" dirty="0" smtClean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/>
            </a:r>
            <a:br>
              <a:rPr lang="ru-RU" sz="3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</a:br>
            <a:r>
              <a:rPr lang="ru-RU" sz="22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• не ограничивайте самостоятельность ребенка</a:t>
            </a:r>
            <a:r>
              <a:rPr lang="ru-RU" sz="2200" b="1" dirty="0" smtClean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/>
            </a:r>
            <a:br>
              <a:rPr lang="ru-RU" sz="3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</a:br>
            <a:r>
              <a:rPr lang="ru-RU" sz="22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• поддерживайте с ребенком теплые и доверительные отношения.</a:t>
            </a:r>
            <a:r>
              <a:rPr lang="ru-RU" sz="20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/>
            </a:r>
            <a:br>
              <a:rPr lang="ru-RU" sz="2000" b="1" dirty="0">
                <a:solidFill>
                  <a:srgbClr val="EAEBDE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</a:br>
            <a:endParaRPr lang="ru-RU" sz="2000" b="1" dirty="0">
              <a:solidFill>
                <a:srgbClr val="EAEBDE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2194" y="4725144"/>
            <a:ext cx="8305800" cy="1656184"/>
          </a:xfrm>
        </p:spPr>
        <p:txBody>
          <a:bodyPr>
            <a:noAutofit/>
          </a:bodyPr>
          <a:lstStyle/>
          <a:p>
            <a:pPr algn="ctr"/>
            <a:r>
              <a:rPr lang="ru-RU" sz="3200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Рекомендации </a:t>
            </a:r>
            <a:r>
              <a:rPr lang="ru-RU" sz="3200" spc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для педагогов, </a:t>
            </a:r>
            <a:r>
              <a:rPr lang="ru-RU" sz="3200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применяющих </a:t>
            </a:r>
            <a:r>
              <a:rPr lang="ru-RU" sz="3200" u="sng" spc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директивную модель </a:t>
            </a:r>
            <a:r>
              <a:rPr lang="ru-RU" sz="3200" spc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поведения с детьми:</a:t>
            </a:r>
            <a:r>
              <a:rPr lang="ru-RU" sz="3200" b="0" spc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3200" b="0" spc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" y="404665"/>
            <a:ext cx="8375848" cy="93610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Недирективная модель взаимодействия позволяет ребенку: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8856984" cy="338437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Clr>
                <a:srgbClr val="003300"/>
              </a:buClr>
              <a:buSzPct val="102000"/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аходить свой собственный, адекватный его индивидуальным особенностям стиль поведения;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выходить  далеко  за пределы усвоения  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  взрослого опыта;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накапливать личный опыт в процессе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 самостоятельного исследования и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 преобразования окружающего его мира.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81000" y="5445224"/>
            <a:ext cx="8375848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3200" dirty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B0CCB0">
                  <a:lumMod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976" y="5269921"/>
            <a:ext cx="8007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</a:pPr>
            <a:r>
              <a:rPr lang="ru-RU" sz="2800" b="1" dirty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  <a:cs typeface="+mn-cs"/>
              </a:rPr>
              <a:t>Усвоение культурных норм не противоречит развитию </a:t>
            </a:r>
            <a:r>
              <a:rPr lang="ru-RU" sz="2800" b="1" u="sng" dirty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  <a:cs typeface="+mn-cs"/>
              </a:rPr>
              <a:t>творческой и активной </a:t>
            </a:r>
            <a:r>
              <a:rPr lang="ru-RU" sz="2800" b="1" u="sng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  <a:cs typeface="+mn-cs"/>
              </a:rPr>
              <a:t>индивидуальности </a:t>
            </a:r>
            <a:r>
              <a:rPr lang="ru-RU" sz="2800" b="1" dirty="0" smtClean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  <a:cs typeface="+mn-cs"/>
              </a:rPr>
              <a:t>ребенка. </a:t>
            </a:r>
            <a:endParaRPr lang="ru-RU" sz="2800" b="1" dirty="0">
              <a:solidFill>
                <a:srgbClr val="E8B7B7">
                  <a:lumMod val="50000"/>
                </a:srgbClr>
              </a:solidFill>
              <a:latin typeface="Georgia" panose="0204050205040502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416" y="116632"/>
            <a:ext cx="8229600" cy="432048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ПОСТРОЕНИЕ ВЗАИМОДЕЙСТВИЯ ПЕДАГОГА С ДЕТЬМИ</a:t>
            </a:r>
            <a:endParaRPr lang="ru-RU" sz="1800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55460"/>
            <a:ext cx="4040188" cy="4013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Педагог не является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4176464" cy="158417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9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Диктатором;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9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Всезнающим «источником информации»;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9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Руководителем.</a:t>
            </a:r>
            <a:endParaRPr lang="ru-RU" sz="19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28803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Педагог является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716016" y="1628801"/>
            <a:ext cx="4248472" cy="158417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Проводником;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Фасилитатором;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«архитектором»;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Создателем пространства для свободного творчества детей.</a:t>
            </a:r>
            <a:endParaRPr lang="ru-RU" sz="18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92696"/>
            <a:ext cx="9036496" cy="462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1. Развитие самостоятельности и инициативности детей.</a:t>
            </a:r>
            <a:endParaRPr lang="ru-RU" sz="2000" dirty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3429000"/>
            <a:ext cx="8928992" cy="33123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/>
            </a:pPr>
            <a:r>
              <a:rPr lang="ru-RU" sz="1800" spc="0" dirty="0">
                <a:ln>
                  <a:noFill/>
                </a:ln>
                <a:solidFill>
                  <a:srgbClr val="254851"/>
                </a:solidFill>
                <a:latin typeface="Georgia" panose="02040502050405020303" pitchFamily="18" charset="0"/>
              </a:rPr>
              <a:t>Педагоги поддерживают детей, помогают им осмыслить свои действия;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/>
            </a:pPr>
            <a:r>
              <a:rPr lang="ru-RU" sz="1800" spc="0" dirty="0">
                <a:ln>
                  <a:noFill/>
                </a:ln>
                <a:solidFill>
                  <a:srgbClr val="254851"/>
                </a:solidFill>
                <a:latin typeface="Georgia" panose="02040502050405020303" pitchFamily="18" charset="0"/>
              </a:rPr>
              <a:t>Учат детей рефлексировать и оценивать свою деятельность, свое поведение;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/>
            </a:pPr>
            <a:r>
              <a:rPr lang="ru-RU" sz="1800" spc="0" dirty="0">
                <a:ln>
                  <a:noFill/>
                </a:ln>
                <a:solidFill>
                  <a:srgbClr val="254851"/>
                </a:solidFill>
                <a:latin typeface="Georgia" panose="02040502050405020303" pitchFamily="18" charset="0"/>
              </a:rPr>
              <a:t>Создают развивающую среду, стимулирующую возможности для личной инициативы;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/>
            </a:pPr>
            <a:r>
              <a:rPr lang="ru-RU" sz="1800" spc="0" dirty="0">
                <a:ln>
                  <a:noFill/>
                </a:ln>
                <a:solidFill>
                  <a:srgbClr val="254851"/>
                </a:solidFill>
                <a:latin typeface="Georgia" panose="02040502050405020303" pitchFamily="18" charset="0"/>
              </a:rPr>
              <a:t>Проявляют уважение, когда ребенок проявляет желание не делать чего-либо в настоящий момент, а выражает желание сделать это в другой раз или другим способом</a:t>
            </a:r>
            <a:r>
              <a:rPr lang="ru-RU" sz="1800" spc="0" dirty="0" smtClean="0">
                <a:ln>
                  <a:noFill/>
                </a:ln>
                <a:solidFill>
                  <a:srgbClr val="254851"/>
                </a:solidFill>
                <a:latin typeface="Georgia" panose="02040502050405020303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/>
            </a:pPr>
            <a:r>
              <a:rPr lang="ru-RU" sz="1800" spc="0" dirty="0" smtClean="0">
                <a:ln>
                  <a:noFill/>
                </a:ln>
                <a:solidFill>
                  <a:srgbClr val="254851"/>
                </a:solidFill>
                <a:latin typeface="Georgia" panose="02040502050405020303" pitchFamily="18" charset="0"/>
              </a:rPr>
              <a:t>Помогают детям учиться выбирать и брать на  себя ответственность за свой выбор.</a:t>
            </a:r>
            <a:endParaRPr lang="ru-RU" sz="1800" spc="0" dirty="0">
              <a:ln>
                <a:noFill/>
              </a:ln>
              <a:solidFill>
                <a:srgbClr val="254851"/>
              </a:solidFill>
              <a:latin typeface="Georgia" panose="0204050205040502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/>
            </a:pPr>
            <a:endParaRPr lang="ru-RU" sz="1600" b="0" spc="0" dirty="0">
              <a:ln>
                <a:noFill/>
              </a:ln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16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07704" y="2564905"/>
            <a:ext cx="7236296" cy="3096344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Возможность выбирать деятельность и партнеров по игре, приводит детей к пониманию, что взрослые их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уважают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верят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 детскую способность  планировать свою деятельность и осуществлять задуманное.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476672"/>
            <a:ext cx="7632848" cy="1872208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Возможность экспериментировать и исследовать способствует развитию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личной инициативы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творческого мышления детей.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62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504" y="548680"/>
            <a:ext cx="8496944" cy="360040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10000"/>
          </a:bodyPr>
          <a:lstStyle/>
          <a:p>
            <a:pPr algn="ctr">
              <a:buClr>
                <a:schemeClr val="accent6">
                  <a:lumMod val="25000"/>
                </a:schemeClr>
              </a:buClr>
            </a:pPr>
            <a:r>
              <a:rPr lang="ru-RU" sz="2000" b="1" dirty="0" smtClean="0">
                <a:solidFill>
                  <a:srgbClr val="193137"/>
                </a:solidFill>
                <a:latin typeface="Georgia" panose="02040502050405020303" pitchFamily="18" charset="0"/>
              </a:rPr>
              <a:t>Взрослые, которые принимают решения за ребенка – лишают его возможности самореализации, не способствуют развитию ответственности. </a:t>
            </a:r>
          </a:p>
          <a:p>
            <a:pPr>
              <a:buClr>
                <a:schemeClr val="accent6">
                  <a:lumMod val="25000"/>
                </a:schemeClr>
              </a:buClr>
            </a:pPr>
            <a:r>
              <a:rPr lang="ru-RU" sz="2000" b="1" dirty="0" smtClean="0">
                <a:solidFill>
                  <a:srgbClr val="782626"/>
                </a:solidFill>
                <a:latin typeface="Georgia" panose="02040502050405020303" pitchFamily="18" charset="0"/>
              </a:rPr>
              <a:t>Ребенок учится быть ответственным за свои слова и поступки,  жить в соответствии с общепринятыми  нормами поведения если:</a:t>
            </a:r>
          </a:p>
          <a:p>
            <a:pPr marL="342900" indent="-342900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Участвует в разработке правил группы; (например: «когда кто-то говорит, я внимательно слушаю», кладу обувь только на нижнюю полку в шкафчике, убираю игрушки, после игры» и т.п.)</a:t>
            </a:r>
          </a:p>
          <a:p>
            <a:pPr marL="342900" indent="-342900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 Самостоятельно следит за их соблюдением;</a:t>
            </a:r>
          </a:p>
          <a:p>
            <a:pPr marL="342900" indent="-342900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  Сам оценивает свое поведение.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Заголовок 1"/>
          <p:cNvSpPr txBox="1">
            <a:spLocks noGrp="1"/>
          </p:cNvSpPr>
          <p:nvPr>
            <p:ph type="ctrTitle"/>
          </p:nvPr>
        </p:nvSpPr>
        <p:spPr>
          <a:xfrm>
            <a:off x="228600" y="116633"/>
            <a:ext cx="8520113" cy="3600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Развитие ответственности и самоконтроля.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4221088"/>
            <a:ext cx="8928992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Правила общения детей между собой – это не руководящие установки педагога, который контролирует </a:t>
            </a:r>
            <a:r>
              <a:rPr lang="ru-RU" sz="18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их соблюдение и наказывает нарушителей, а нормы взаимодействия, которых разрабатываются совместно с детьми.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800" dirty="0" smtClean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E8B7B7">
                  <a:lumMod val="25000"/>
                </a:srgbClr>
              </a:solidFill>
              <a:latin typeface="Georgia" panose="02040502050405020303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Самостоятельное нахождение способов разрешения конфликтов, учит детей ответственности за свои поступки по отношению к другим. 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800" dirty="0">
              <a:ln w="13335" cmpd="sng">
                <a:solidFill>
                  <a:srgbClr val="72A376">
                    <a:lumMod val="50000"/>
                  </a:srgbClr>
                </a:solidFill>
                <a:prstDash val="solid"/>
              </a:ln>
              <a:solidFill>
                <a:srgbClr val="E8B7B7">
                  <a:lumMod val="25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91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856984" cy="3672408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25000" lnSpcReduction="20000"/>
          </a:bodyPr>
          <a:lstStyle/>
          <a:p>
            <a:pPr>
              <a:buClr>
                <a:schemeClr val="accent6">
                  <a:lumMod val="25000"/>
                </a:schemeClr>
              </a:buClr>
            </a:pPr>
            <a:endParaRPr lang="ru-RU" sz="2000" b="1" dirty="0" smtClean="0">
              <a:solidFill>
                <a:srgbClr val="782626"/>
              </a:solidFill>
              <a:latin typeface="Georgia" panose="02040502050405020303" pitchFamily="18" charset="0"/>
            </a:endParaRPr>
          </a:p>
          <a:p>
            <a:pPr>
              <a:buClr>
                <a:schemeClr val="accent6">
                  <a:lumMod val="25000"/>
                </a:schemeClr>
              </a:buClr>
            </a:pPr>
            <a:endParaRPr lang="ru-RU" sz="2000" b="1" dirty="0">
              <a:solidFill>
                <a:srgbClr val="782626"/>
              </a:solidFill>
              <a:latin typeface="Georgia" panose="02040502050405020303" pitchFamily="18" charset="0"/>
            </a:endParaRPr>
          </a:p>
          <a:p>
            <a:pPr>
              <a:buClr>
                <a:schemeClr val="accent6">
                  <a:lumMod val="25000"/>
                </a:schemeClr>
              </a:buClr>
            </a:pPr>
            <a:r>
              <a:rPr lang="ru-RU" sz="7200" b="1" dirty="0" smtClean="0">
                <a:solidFill>
                  <a:srgbClr val="254851"/>
                </a:solidFill>
                <a:latin typeface="Georgia" panose="02040502050405020303" pitchFamily="18" charset="0"/>
              </a:rPr>
              <a:t>Взаимодействие со взрослимыми -  приобретение детьми информации, способствующую их </a:t>
            </a:r>
            <a:r>
              <a:rPr lang="ru-RU" sz="7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самопознанию,</a:t>
            </a:r>
            <a:r>
              <a:rPr lang="ru-RU" sz="7200" b="1" dirty="0" smtClean="0">
                <a:solidFill>
                  <a:srgbClr val="254851"/>
                </a:solidFill>
                <a:latin typeface="Georgia" panose="02040502050405020303" pitchFamily="18" charset="0"/>
              </a:rPr>
              <a:t> составлению </a:t>
            </a:r>
            <a:r>
              <a:rPr lang="ru-RU" sz="7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собственного мнения о себе</a:t>
            </a:r>
            <a:r>
              <a:rPr lang="ru-RU" sz="7200" b="1" dirty="0" smtClean="0">
                <a:solidFill>
                  <a:srgbClr val="254851"/>
                </a:solidFill>
                <a:latin typeface="Georgia" panose="02040502050405020303" pitchFamily="18" charset="0"/>
              </a:rPr>
              <a:t>, выстраивания </a:t>
            </a:r>
            <a:r>
              <a:rPr lang="ru-RU" sz="7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Я – концепции.</a:t>
            </a:r>
          </a:p>
          <a:p>
            <a:pPr>
              <a:buClr>
                <a:schemeClr val="accent6">
                  <a:lumMod val="25000"/>
                </a:schemeClr>
              </a:buClr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Положительное и отрицательное мнение ребенка о себе  зависит от значимых  в жизни детей.  </a:t>
            </a:r>
          </a:p>
          <a:p>
            <a:pPr>
              <a:buClr>
                <a:schemeClr val="accent6">
                  <a:lumMod val="25000"/>
                </a:schemeClr>
              </a:buClr>
            </a:pPr>
            <a:endParaRPr lang="ru-RU" sz="45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>
              <a:buClr>
                <a:schemeClr val="accent6">
                  <a:lumMod val="25000"/>
                </a:schemeClr>
              </a:buClr>
            </a:pPr>
            <a:r>
              <a:rPr lang="ru-RU" sz="7200" b="1" dirty="0" smtClean="0">
                <a:solidFill>
                  <a:srgbClr val="782626"/>
                </a:solidFill>
                <a:latin typeface="Georgia" panose="02040502050405020303" pitchFamily="18" charset="0"/>
              </a:rPr>
              <a:t>Члены семьи, педагоги, другие дети – служат </a:t>
            </a:r>
            <a:r>
              <a:rPr lang="ru-RU" sz="7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«ЗЕРКАЛОМ»</a:t>
            </a:r>
            <a:r>
              <a:rPr lang="ru-RU" sz="7200" b="1" dirty="0" smtClean="0">
                <a:solidFill>
                  <a:srgbClr val="782626"/>
                </a:solidFill>
                <a:latin typeface="Georgia" panose="02040502050405020303" pitchFamily="18" charset="0"/>
              </a:rPr>
              <a:t>, в котором дети видят себя и оценивают, то что они видят.</a:t>
            </a:r>
          </a:p>
          <a:p>
            <a:pPr>
              <a:buClr>
                <a:schemeClr val="accent6">
                  <a:lumMod val="25000"/>
                </a:schemeClr>
              </a:buClr>
            </a:pPr>
            <a:r>
              <a:rPr lang="ru-RU" sz="7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«Хорошее отражение» </a:t>
            </a:r>
            <a:r>
              <a:rPr lang="ru-RU" sz="7200" b="1" dirty="0" smtClean="0">
                <a:solidFill>
                  <a:srgbClr val="782626"/>
                </a:solidFill>
                <a:latin typeface="Georgia" panose="02040502050405020303" pitchFamily="18" charset="0"/>
              </a:rPr>
              <a:t>- положительная оценка себе.</a:t>
            </a:r>
          </a:p>
          <a:p>
            <a:pPr>
              <a:buClr>
                <a:schemeClr val="accent6">
                  <a:lumMod val="25000"/>
                </a:schemeClr>
              </a:buClr>
            </a:pPr>
            <a:r>
              <a:rPr lang="ru-RU" sz="7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«Плохое отражение» </a:t>
            </a:r>
            <a:r>
              <a:rPr lang="ru-RU" sz="7200" b="1" dirty="0" smtClean="0">
                <a:solidFill>
                  <a:srgbClr val="782626"/>
                </a:solidFill>
                <a:latin typeface="Georgia" panose="02040502050405020303" pitchFamily="18" charset="0"/>
              </a:rPr>
              <a:t>– негативная оценка к себе.</a:t>
            </a:r>
          </a:p>
          <a:p>
            <a:pPr>
              <a:buClr>
                <a:schemeClr val="accent6">
                  <a:lumMod val="25000"/>
                </a:schemeClr>
              </a:buClr>
            </a:pPr>
            <a:endParaRPr lang="ru-RU" sz="4500" b="1" dirty="0">
              <a:solidFill>
                <a:srgbClr val="782626"/>
              </a:solidFill>
              <a:latin typeface="Georgia" panose="02040502050405020303" pitchFamily="18" charset="0"/>
            </a:endParaRPr>
          </a:p>
          <a:p>
            <a:pPr>
              <a:buClr>
                <a:schemeClr val="accent6">
                  <a:lumMod val="25000"/>
                </a:schemeClr>
              </a:buClr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Цель педагога – создание оптимальных условий для  развития личности ребенка, самопознания и максимального повышения детской самооценки.</a:t>
            </a:r>
          </a:p>
          <a:p>
            <a:pPr>
              <a:buClr>
                <a:schemeClr val="accent6">
                  <a:lumMod val="25000"/>
                </a:schemeClr>
              </a:buClr>
            </a:pPr>
            <a:endParaRPr lang="ru-RU" sz="7200" b="1" dirty="0">
              <a:solidFill>
                <a:srgbClr val="782626"/>
              </a:solidFill>
              <a:latin typeface="Georgia" panose="02040502050405020303" pitchFamily="18" charset="0"/>
            </a:endParaRPr>
          </a:p>
          <a:p>
            <a:pPr>
              <a:buClr>
                <a:schemeClr val="accent6">
                  <a:lumMod val="25000"/>
                </a:schemeClr>
              </a:buClr>
            </a:pPr>
            <a:endParaRPr lang="ru-RU" sz="7200" b="1" dirty="0">
              <a:solidFill>
                <a:srgbClr val="782626"/>
              </a:solidFill>
              <a:latin typeface="Georgia" panose="02040502050405020303" pitchFamily="18" charset="0"/>
            </a:endParaRPr>
          </a:p>
          <a:p>
            <a:pPr>
              <a:buClr>
                <a:schemeClr val="accent6">
                  <a:lumMod val="25000"/>
                </a:schemeClr>
              </a:buClr>
            </a:pPr>
            <a:endParaRPr lang="ru-RU" sz="2000" b="1" dirty="0" smtClean="0">
              <a:solidFill>
                <a:srgbClr val="782626"/>
              </a:solidFill>
              <a:latin typeface="Georgia" panose="02040502050405020303" pitchFamily="18" charset="0"/>
            </a:endParaRPr>
          </a:p>
          <a:p>
            <a:pPr>
              <a:buClr>
                <a:schemeClr val="accent6">
                  <a:lumMod val="25000"/>
                </a:schemeClr>
              </a:buClr>
            </a:pPr>
            <a:r>
              <a:rPr lang="ru-RU" sz="2000" b="1" dirty="0" smtClean="0">
                <a:solidFill>
                  <a:srgbClr val="782626"/>
                </a:solidFill>
                <a:latin typeface="Georgia" panose="02040502050405020303" pitchFamily="18" charset="0"/>
              </a:rPr>
              <a:t>  </a:t>
            </a:r>
          </a:p>
        </p:txBody>
      </p:sp>
      <p:sp>
        <p:nvSpPr>
          <p:cNvPr id="8" name="Заголовок 1"/>
          <p:cNvSpPr txBox="1">
            <a:spLocks noGrp="1"/>
          </p:cNvSpPr>
          <p:nvPr>
            <p:ph type="ctrTitle"/>
          </p:nvPr>
        </p:nvSpPr>
        <p:spPr>
          <a:xfrm>
            <a:off x="228600" y="116633"/>
            <a:ext cx="8520113" cy="648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3. Развитие  у детей чувства уверенности в себе и позитивной самооценке.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7584" y="4581128"/>
            <a:ext cx="7416824" cy="2160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E8B7B7">
                  <a:lumMod val="25000"/>
                </a:srgbClr>
              </a:buClr>
              <a:tabLst/>
            </a:pPr>
            <a:r>
              <a:rPr lang="ru-RU" sz="1800" spc="0" dirty="0">
                <a:ln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</a:rPr>
              <a:t>САМООЦЕНКА</a:t>
            </a:r>
            <a:r>
              <a:rPr lang="ru-RU" sz="1800" spc="0" dirty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 – чувство собственной значимости</a:t>
            </a:r>
            <a:r>
              <a:rPr lang="ru-RU" sz="1800" spc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latin typeface="Georgia" panose="02040502050405020303" pitchFamily="18" charset="0"/>
              </a:rPr>
              <a:t>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E8B7B7">
                  <a:lumMod val="25000"/>
                </a:srgbClr>
              </a:buClr>
              <a:tabLst/>
            </a:pPr>
            <a:r>
              <a:rPr lang="ru-RU" sz="1800" spc="0" dirty="0" smtClean="0">
                <a:ln>
                  <a:noFill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Возникает когда ребенок: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rgbClr val="E8B7B7">
                  <a:lumMod val="25000"/>
                </a:srgbClr>
              </a:buClr>
              <a:buFont typeface="Wingdings" panose="05000000000000000000" pitchFamily="2" charset="2"/>
              <a:buChar char="§"/>
              <a:tabLst/>
            </a:pPr>
            <a:r>
              <a:rPr lang="ru-RU" sz="1800" spc="0" dirty="0" smtClean="0">
                <a:ln>
                  <a:noFill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Знает свои сильные стороны;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rgbClr val="E8B7B7">
                  <a:lumMod val="25000"/>
                </a:srgbClr>
              </a:buClr>
              <a:buFont typeface="Wingdings" panose="05000000000000000000" pitchFamily="2" charset="2"/>
              <a:buChar char="§"/>
              <a:tabLst/>
            </a:pPr>
            <a:r>
              <a:rPr lang="ru-RU" sz="1800" spc="0" dirty="0" smtClean="0">
                <a:ln>
                  <a:noFill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Имеет опыт  успешного преодоления трудностей.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E8B7B7">
                  <a:lumMod val="25000"/>
                </a:srgbClr>
              </a:buClr>
              <a:tabLst/>
            </a:pPr>
            <a:r>
              <a:rPr lang="ru-RU" sz="1800" spc="0" dirty="0" smtClean="0">
                <a:ln>
                  <a:noFill/>
                </a:ln>
                <a:solidFill>
                  <a:srgbClr val="0A0A5E"/>
                </a:solidFill>
                <a:latin typeface="Georgia" panose="02040502050405020303" pitchFamily="18" charset="0"/>
              </a:rPr>
              <a:t>Формируется исходя из ежедневной деятельности детей, с постоянным подтверждением их личных заслуг.    </a:t>
            </a:r>
            <a:endParaRPr lang="ru-RU" sz="1800" spc="0" dirty="0">
              <a:ln>
                <a:noFill/>
              </a:ln>
              <a:solidFill>
                <a:srgbClr val="0A0A5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81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1404156"/>
          </a:xfrm>
          <a:noFill/>
        </p:spPr>
        <p:txBody>
          <a:bodyPr>
            <a:noAutofit/>
          </a:bodyPr>
          <a:lstStyle/>
          <a:p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Деятельность ребенка успешна – </a:t>
            </a:r>
            <a:r>
              <a:rPr lang="ru-RU" sz="2100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самооценка возрастает.</a:t>
            </a:r>
            <a:br>
              <a:rPr lang="ru-RU" sz="2100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Ребенок воспринимает себя способным и умеющим справляться с проблемами. </a:t>
            </a:r>
            <a:b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992888" cy="475252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Ребенок с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заниженной самооценкой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постоянно сталкивается с негативными последствиями своей деятельности, он чувствует недовольство и критику взрослых, отвержение сверстников.</a:t>
            </a: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3000" b="1" u="sng" dirty="0" smtClean="0">
                <a:solidFill>
                  <a:srgbClr val="2E5864"/>
                </a:solidFill>
                <a:latin typeface="Georgia" panose="02040502050405020303" pitchFamily="18" charset="0"/>
              </a:rPr>
              <a:t>Ребенок думает: </a:t>
            </a:r>
            <a:r>
              <a:rPr lang="ru-RU" sz="3000" b="1" dirty="0" smtClean="0">
                <a:solidFill>
                  <a:srgbClr val="2E5864"/>
                </a:solidFill>
                <a:latin typeface="Georgia" panose="02040502050405020303" pitchFamily="18" charset="0"/>
              </a:rPr>
              <a:t>«Я неудачник»,  «Я ничего не могу сделать правильно» «У меня никогда ничего не получится», «Меня не за что любить».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30368" y="1196752"/>
            <a:ext cx="8806128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100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У ребенка ничего не получается </a:t>
            </a:r>
            <a:r>
              <a:rPr lang="ru-RU" sz="2100" u="sng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– </a:t>
            </a:r>
            <a:r>
              <a:rPr lang="ru-RU" sz="2100" u="sng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самооценка страдает</a:t>
            </a:r>
            <a:r>
              <a:rPr lang="ru-RU" sz="2100" u="sng" dirty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976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2280"/>
            <a:ext cx="8858312" cy="3848808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fontAlgn="base"/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Воспитание детей всецело зависит от </a:t>
            </a:r>
            <a:r>
              <a:rPr lang="ru-RU" sz="4000" b="1" i="1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отношения к ним взрослых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а не от отношения взрослых к проблемам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воспитания.</a:t>
            </a:r>
          </a:p>
          <a:p>
            <a:pPr algn="r" fontAlgn="base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Гилберт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Честертон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/>
              </a:rPr>
            </a:br>
            <a:endParaRPr lang="ru-RU" sz="16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0" indent="0"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lang="ru-RU" sz="2200" b="1" u="sng" dirty="0">
                <a:solidFill>
                  <a:srgbClr val="E8B7B7">
                    <a:lumMod val="50000"/>
                  </a:srgbClr>
                </a:solidFill>
                <a:latin typeface="Georgia" panose="02040502050405020303" pitchFamily="18" charset="0"/>
              </a:rPr>
              <a:t>Причина в том, что взрослые:</a:t>
            </a:r>
          </a:p>
          <a:p>
            <a:pPr marL="342900" lvl="0" indent="-34290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Постоянно  ругали его, заставляя испытать стыд и преуменьшая его способности;</a:t>
            </a:r>
          </a:p>
          <a:p>
            <a:pPr marL="342900" lvl="0" indent="-34290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Искренне желали сделать  так, чтобы ребенок вел себя правильно, действовал успешно;</a:t>
            </a:r>
          </a:p>
          <a:p>
            <a:pPr marL="342900" lvl="0" indent="-34290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Постоянно указывали ребенку на ошибки, критиковали, рассказывали как надо. </a:t>
            </a:r>
            <a:endParaRPr lang="ru-RU" sz="2200" b="1" dirty="0" smtClean="0"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endParaRPr lang="ru-RU" sz="900" b="1" dirty="0" smtClean="0"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pPr marL="0" lvl="0" indent="0">
              <a:buClr>
                <a:srgbClr val="72A376">
                  <a:lumMod val="50000"/>
                </a:srgbClr>
              </a:buClr>
              <a:buNone/>
            </a:pP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 ребенка полностью исчезает:</a:t>
            </a:r>
          </a:p>
          <a:p>
            <a:pPr lvl="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Желание пробовать;</a:t>
            </a:r>
          </a:p>
          <a:p>
            <a:pPr lvl="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Готовность действовать самостоятельно;</a:t>
            </a:r>
          </a:p>
          <a:p>
            <a:pPr lvl="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Идти на риск.</a:t>
            </a:r>
          </a:p>
          <a:p>
            <a:pPr lvl="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Подорвана уверенность в себе.</a:t>
            </a:r>
          </a:p>
          <a:p>
            <a:pPr lvl="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endParaRPr lang="ru-RU" sz="900" b="1" dirty="0" smtClean="0"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pPr marL="0" lvl="0" indent="0">
              <a:buClr>
                <a:srgbClr val="72A376">
                  <a:lumMod val="50000"/>
                </a:srgbClr>
              </a:buClr>
              <a:buNone/>
            </a:pPr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Ребенок:</a:t>
            </a:r>
          </a:p>
          <a:p>
            <a:pPr lvl="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Легко сдается;</a:t>
            </a:r>
          </a:p>
          <a:p>
            <a:pPr lvl="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Не пытается завершить начатое дело и решить проблему;</a:t>
            </a:r>
          </a:p>
          <a:p>
            <a:pPr lvl="0">
              <a:buClr>
                <a:srgbClr val="72A37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Не верит, что на что-то способен. </a:t>
            </a:r>
            <a:endParaRPr lang="ru-RU" sz="2200" b="1" dirty="0">
              <a:solidFill>
                <a:srgbClr val="72A376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pPr marL="0" lvl="0" indent="0"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lang="ru-RU" sz="2200" b="1" dirty="0">
                <a:solidFill>
                  <a:srgbClr val="72A376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944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Выражается в систематическом поощрении различных социальных взаимодействий.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Дети, которые научатся устанавливать длительные дружеские отношения в дошкольном возрасте, будут уметь дружить и когда станут взрослыми. 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Дети, которые  не способны устанавливать дружеские отношения со сверстниками будут иметь серьезные проблемы и когда станут взрослыми.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b="1" dirty="0" smtClean="0"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Прочные и надежные  отношения детей с педагогами и возможности  для игр с другими детьми – способствуют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социальному развитию.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Поддерживайте развитие дружеских взаимоотношений, предлагая детям активно общаться;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Старайтесь использовать любую возможность для оказания помощи своим сверстникам при каждом удобном случае. </a:t>
            </a:r>
          </a:p>
          <a:p>
            <a:endParaRPr lang="ru-RU" sz="2200" b="1" dirty="0">
              <a:latin typeface="Georgia" panose="02040502050405020303" pitchFamily="18" charset="0"/>
            </a:endParaRPr>
          </a:p>
          <a:p>
            <a:endParaRPr lang="ru-RU" sz="1800" b="1" dirty="0">
              <a:latin typeface="Georgia" panose="02040502050405020303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4.  Социально-коммуникативное развитие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41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Стройте общение с детьми, выбирая стратегию поддержки детей и создания СООБЩЕСТВА </a:t>
            </a:r>
          </a:p>
          <a:p>
            <a:pPr>
              <a:buClr>
                <a:schemeClr val="accent6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Избегайте соревнования и сравнения детей друг с другом;</a:t>
            </a:r>
          </a:p>
          <a:p>
            <a:pPr>
              <a:buClr>
                <a:schemeClr val="accent6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Не задавайте вопросов «Кто больше?», «У кого лучше?», «кто первый?»</a:t>
            </a:r>
          </a:p>
          <a:p>
            <a:pPr>
              <a:buClr>
                <a:schemeClr val="accent6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Научите детей эффективно общаться, делиться информацией, самостоятельно решать конфликты.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  <a:latin typeface="Georgia" panose="02040502050405020303" pitchFamily="18" charset="0"/>
              </a:rPr>
              <a:t>Педагоги строят сообщество через поощрение детей к тому чтобы они: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Знали имена друг друга;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Выясняли кто, чем интересуется и что чувствуют другие дети;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Устанавливали и соблюдали очередность  использования игрового материала;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Участвовали в групповой деятельности;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Умели пригласить других детей к играм и занятиям;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Были дружелюбными и доброжелательными;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Умели выражать благодарность. Радоваться успехам и достижениям других детей;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784976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5. Учите детей работать в команде.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59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85794"/>
            <a:ext cx="8928992" cy="58835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Критическое мышление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способность задавать  вопросы,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вырабатывать аргументы в защиту своего мнения и делать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выводы. Критически мыслящий ребенок всегда сможет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аргументировано доказать свою позицию, опираясь на логику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мнение собеседника.</a:t>
            </a:r>
          </a:p>
          <a:p>
            <a:pPr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Не задавайте детям «Учительских вопросов» («А если хорошо подумать?», «А кто знает правильный ответ?»)</a:t>
            </a:r>
          </a:p>
          <a:p>
            <a:pPr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Поощряйте детскую активность самостоятельно задавать вопросы. (Если воспитатель группе часто задает вопросы, дети тоже начнут о многом спрашивать)</a:t>
            </a:r>
          </a:p>
          <a:p>
            <a:pPr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Задавайте детям открытые вопросы, предполагающие  более одного «правильного» ответа.</a:t>
            </a:r>
          </a:p>
          <a:p>
            <a:pPr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Обсуждайте с детьми все сделанные выводы и полученные ответы, как верные так и не совсем. Часто обсуждение идеи, которая в результате оказывается не верной, приносит больше пользы, чем обсуждение верного ответа.</a:t>
            </a:r>
          </a:p>
          <a:p>
            <a:pPr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Способствуйте  тому, чтобы  дети сами искали ответы на свои вопросы.</a:t>
            </a:r>
          </a:p>
          <a:p>
            <a:pPr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ü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800" b="1" dirty="0" smtClean="0">
              <a:latin typeface="Georgia" pitchFamily="18" charset="0"/>
            </a:endParaRPr>
          </a:p>
          <a:p>
            <a:endParaRPr lang="ru-RU" sz="1800" b="1" dirty="0" smtClean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6. Развитие независимого и критического мышления детей.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11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712968" cy="5760640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</a:t>
            </a:r>
            <a:r>
              <a:rPr lang="ru-RU" b="1" i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. Всячески поддерживайте  </a:t>
            </a:r>
            <a:r>
              <a:rPr lang="ru-RU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самостоятельность ребенка</a:t>
            </a:r>
            <a:endParaRPr lang="ru-RU" b="1" u="sng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Самостоятельно думать, принимать решения, отвечать за их последствия – основные черты творческого поведения. Без этого не может быть творческой личности.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Не </a:t>
            </a:r>
            <a:r>
              <a:rPr lang="ru-RU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бойтесь неожиданных вопросов</a:t>
            </a:r>
            <a:endParaRPr lang="ru-RU" b="1" u="sng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Дети – большие специалисты по части задавания вопросов. Это свидетельство интереса ребенка, а нестандартный вопрос – может быть не что иное, как свидетельство творческого взгляда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мир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b="1" i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Воспитывайте  </a:t>
            </a:r>
            <a:r>
              <a:rPr lang="ru-RU" b="1" i="1" u="sng" dirty="0">
                <a:solidFill>
                  <a:srgbClr val="FF0000"/>
                </a:solidFill>
                <a:latin typeface="Georgia" panose="02040502050405020303" pitchFamily="18" charset="0"/>
              </a:rPr>
              <a:t>в себе привычку говорить как можно чаще “Да!”</a:t>
            </a:r>
            <a:endParaRPr lang="ru-RU" b="1" u="sng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Воспитание и ограничение тесно связаны в обыденном сознании. Но давайте вдумаемся, всегда ли оправданны те запреты, которые мы ставим ребенку? Проанализируйте свое поведение и найдете много таких ограничений, которые не приносят пользы. 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Откажитесь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от них.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4320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Правила педагога профессионала </a:t>
            </a:r>
            <a:endParaRPr lang="ru-RU" sz="3200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88632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ct val="20000"/>
              </a:spcBef>
              <a:tabLst/>
            </a:pPr>
            <a:r>
              <a:rPr lang="ru-RU" sz="2000" i="1" u="sng" spc="0" dirty="0" smtClean="0">
                <a:ln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>4. Быть </a:t>
            </a:r>
            <a:r>
              <a:rPr lang="ru-RU" sz="2000" i="1" u="sng" spc="0" dirty="0">
                <a:ln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>гибким, уметь следовать ситуации</a:t>
            </a:r>
            <a:r>
              <a:rPr lang="ru-RU" sz="2000" u="sng" spc="0" dirty="0">
                <a:ln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000" u="sng" spc="0" dirty="0">
                <a:ln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000" spc="0" dirty="0">
                <a:ln>
                  <a:noFill/>
                </a:ln>
                <a:solidFill>
                  <a:srgbClr val="333333"/>
                </a:solidFill>
                <a:latin typeface="Georgia" panose="02040502050405020303" pitchFamily="18" charset="0"/>
                <a:ea typeface="+mn-ea"/>
                <a:cs typeface="+mn-cs"/>
              </a:rPr>
              <a:t>Всем известно: </a:t>
            </a:r>
            <a:r>
              <a:rPr lang="ru-RU" sz="2000" u="sng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умный меняет свое мнение, глупый – никогда. </a:t>
            </a:r>
            <a:r>
              <a:rPr lang="ru-RU" sz="2000" spc="0" dirty="0" smtClean="0">
                <a:ln>
                  <a:noFill/>
                </a:ln>
                <a:solidFill>
                  <a:srgbClr val="333333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000" spc="0" dirty="0" smtClean="0">
                <a:ln>
                  <a:noFill/>
                </a:ln>
                <a:solidFill>
                  <a:srgbClr val="333333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000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Есть </a:t>
            </a:r>
            <a:r>
              <a:rPr lang="ru-RU" sz="2000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хорошее человеческое качество – упорство, но, достигая крайнего предела, оно превращается в ослиное упрямство. Умный, творческий </a:t>
            </a:r>
            <a:r>
              <a:rPr lang="ru-RU" sz="2000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человек</a:t>
            </a:r>
            <a:r>
              <a:rPr lang="ru-RU" sz="2000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 </a:t>
            </a:r>
            <a:r>
              <a:rPr lang="ru-RU" sz="2000" i="1" spc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способен</a:t>
            </a:r>
            <a:r>
              <a:rPr lang="ru-RU" sz="2000" i="1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000" i="1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000" i="1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 </a:t>
            </a:r>
            <a:r>
              <a:rPr lang="ru-RU" sz="2000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отказаться от усвоенной точки зрения и принять новую, если последняя более действенна и справедлива</a:t>
            </a:r>
            <a:r>
              <a:rPr lang="ru-RU" sz="2000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.</a:t>
            </a:r>
            <a:br>
              <a:rPr lang="ru-RU" sz="2000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000" spc="0" dirty="0">
                <a:ln>
                  <a:noFill/>
                </a:ln>
                <a:solidFill>
                  <a:srgbClr val="333333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000" spc="0" dirty="0">
                <a:ln>
                  <a:noFill/>
                </a:ln>
                <a:solidFill>
                  <a:srgbClr val="333333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000" u="sng" spc="0" dirty="0" smtClean="0">
                <a:ln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>5. </a:t>
            </a:r>
            <a:r>
              <a:rPr lang="ru-RU" sz="2000" i="1" u="sng" spc="0" dirty="0" smtClean="0">
                <a:ln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>Самому </a:t>
            </a:r>
            <a:r>
              <a:rPr lang="ru-RU" sz="2000" i="1" u="sng" spc="0" dirty="0">
                <a:ln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>быть творческим</a:t>
            </a:r>
            <a:r>
              <a:rPr lang="ru-RU" sz="2000" u="sng" spc="0" dirty="0">
                <a:ln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000" u="sng" spc="0" dirty="0">
                <a:ln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000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Общаясь с ребенком, педагог демонстрирует ему образцы творческого поведения и деятельности. Однако мало самому быть творческим, создавать обстановку творчества, надо заботиться о том, чтобы </a:t>
            </a:r>
            <a:r>
              <a:rPr lang="ru-RU" sz="2000" i="1" spc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увлечь</a:t>
            </a:r>
            <a:r>
              <a:rPr lang="ru-RU" sz="2000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 </a:t>
            </a:r>
            <a:r>
              <a:rPr lang="ru-RU" sz="2000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этим ребенка, сделать творчество его потребностью.</a:t>
            </a:r>
            <a:br>
              <a:rPr lang="ru-RU" sz="2000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99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42968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E8B7B7">
                  <a:lumMod val="25000"/>
                </a:srgbClr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-1326148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</a:br>
            <a:endParaRPr lang="ru-RU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1510" y="692696"/>
            <a:ext cx="8820980" cy="6069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  <a:buClrTx/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Хороший педагог: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0">
              <a:spcBef>
                <a:spcPts val="0"/>
              </a:spcBef>
              <a:buClrTx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Уделяет  ребенку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как можно больше времени. Всегда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находит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время, чтобы поговорить с ним о его проблемах и успехах.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Поддерживает  ребенка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 всех начинаниях.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3. Не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предъявляет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ребенку завышенных требований.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4.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Не наказывает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ребенка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а  хвалит и поощряет.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5.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Служит для ребенка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примером для подражания. 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6.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покойно реагирует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шалости или плохое поведение.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7.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Последователен в воспитании. Устанавливает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границы дозволенного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придерживается  их. Дети чувствую себя намного уверенней, когда знают, что им можно, а что нельзя.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8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Не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подкупает,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вознаграждает !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Вознаграждайте хорошее поведение нематериальным поощрением, например, чтением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любимой сказки. 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9.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Является для ребенка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советником, но не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диктует,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что ему делать.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Уважает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его право на собственное мнение.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Поддерживает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 ребенком теплые и доверительные отношения.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ВЫВОДЫ: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softEdge rad="635000"/>
          </a:effectLst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cs typeface="FrankRuehl" panose="020E0503060101010101" pitchFamily="34" charset="-79"/>
              </a:rPr>
              <a:t>«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331236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marL="0" indent="0"/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Ребенок, который переносит меньше оскорблений, вырастает человеком, более сознающим свое достоинство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200" b="0" dirty="0" smtClean="0">
                <a:solidFill>
                  <a:srgbClr val="000000"/>
                </a:solidFill>
                <a:latin typeface="Times New Roman"/>
              </a:rPr>
              <a:t>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Фридрих Энгельс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36004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Источники информации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704856" cy="2232248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>
            <a:noAutofit/>
          </a:bodyPr>
          <a:lstStyle/>
          <a:p>
            <a:pPr lvl="0">
              <a:buClr>
                <a:srgbClr val="DE6C36"/>
              </a:buClr>
            </a:pPr>
            <a:r>
              <a:rPr lang="ru-RU" sz="1800" b="1" dirty="0">
                <a:solidFill>
                  <a:prstClr val="black"/>
                </a:solidFill>
                <a:latin typeface="Georgia" panose="02040502050405020303" pitchFamily="18" charset="0"/>
              </a:rPr>
              <a:t>Е.Г. Юдина, Л.С. Виноградова, Л.А. Карунова</a:t>
            </a:r>
            <a:r>
              <a:rPr lang="ru-RU" sz="1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,</a:t>
            </a:r>
          </a:p>
          <a:p>
            <a:pPr lvl="0">
              <a:buClr>
                <a:srgbClr val="DE6C36"/>
              </a:buClr>
            </a:pPr>
            <a:r>
              <a:rPr lang="ru-RU" sz="1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Georgia" panose="02040502050405020303" pitchFamily="18" charset="0"/>
              </a:rPr>
              <a:t>Н. В. Мальцева, Е.В. Бодрова, С. С. Славин  </a:t>
            </a:r>
            <a:endParaRPr lang="ru-RU" sz="18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DE6C36"/>
              </a:buClr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ПРИМЕРНАЯ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ОБРАЗОВАТЕЛЬНАЯ ПРОГРАММА ДОШКОЛЬНОГО ОБРАЗОВАНИЯ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«ОТКРЫТИ</a:t>
            </a:r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Я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» 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DE6C36"/>
              </a:buClr>
            </a:pPr>
            <a:endParaRPr lang="ru-RU" sz="18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DE6C36"/>
              </a:buClr>
            </a:pPr>
            <a:endParaRPr lang="ru-RU" sz="18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DE6C36"/>
              </a:buClr>
            </a:pPr>
            <a:endParaRPr lang="ru-RU" sz="18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DE6C36"/>
              </a:buClr>
            </a:pPr>
            <a:endParaRPr lang="ru-RU" sz="18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DE6C36"/>
              </a:buClr>
            </a:pPr>
            <a:endParaRPr lang="ru-RU" sz="18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DE6C36"/>
              </a:buClr>
            </a:pPr>
            <a:endParaRPr lang="ru-RU" sz="18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>
              <a:buClr>
                <a:srgbClr val="DE6C36"/>
              </a:buClr>
            </a:pPr>
            <a:endParaRPr lang="ru-RU" sz="18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498332" cy="1440160"/>
          </a:xfrm>
          <a:solidFill>
            <a:schemeClr val="accent1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pPr marR="45720" lvl="0" algn="ctr">
              <a:spcBef>
                <a:spcPct val="20000"/>
              </a:spcBef>
            </a:pPr>
            <a:r>
              <a:rPr lang="ru-RU" sz="3600" b="0" dirty="0" smtClean="0">
                <a:effectLst/>
              </a:rPr>
              <a:t/>
            </a:r>
            <a:br>
              <a:rPr lang="ru-RU" sz="3600" b="0" dirty="0" smtClean="0">
                <a:effectLst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Спасибо за внимание!</a:t>
            </a:r>
            <a:br>
              <a:rPr lang="ru-RU" sz="5300" dirty="0" smtClean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До новых встреч!</a:t>
            </a:r>
            <a:br>
              <a:rPr lang="ru-RU" sz="5300" dirty="0" smtClean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ru-RU" sz="530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sz="5300" dirty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ru-RU" sz="22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533400" y="5733256"/>
            <a:ext cx="7854696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Методист ООО «Издательство  «Учитель»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Березенкова Татьяна Валерьевна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Лого_Учите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" b="28014"/>
          <a:stretch>
            <a:fillRect/>
          </a:stretch>
        </p:blipFill>
        <p:spPr bwMode="auto">
          <a:xfrm>
            <a:off x="2915816" y="2996952"/>
            <a:ext cx="3672408" cy="2615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7846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8305800" cy="4608512"/>
          </a:xfrm>
          <a:solidFill>
            <a:schemeClr val="accent1">
              <a:lumMod val="60000"/>
              <a:lumOff val="4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Согласно ФГОС ДО – основная образовательная программа в дошкольной образовательной организации направлена на «создание условий развития ребенка, открывающих возможности для его позитивной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СОЦИАЛИЗАЦИИИ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его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ЛИЧЧНОСТНОГО РАЗВИТИЯ, РАЗВИТИЯ ИННИЦИАТИВЫ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ТВОРЧЕСКИХ СПОСОБНОСТЕЙ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на основе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СОТРУДНИЧЕСТВА СО ВЗРОСЛЫМИ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 сверстниками и соответствующим возрасту видам деятельности» (ФГОС ДО, п 2.4.)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72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771" y="908720"/>
            <a:ext cx="868245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843809" y="1177629"/>
            <a:ext cx="59286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Для </a:t>
            </a:r>
            <a:r>
              <a:rPr lang="ru-RU" sz="2000" b="1" dirty="0" smtClean="0"/>
              <a:t>получения сертификата необходим оплатить </a:t>
            </a:r>
            <a:r>
              <a:rPr lang="ru-RU" sz="2000" b="1" dirty="0"/>
              <a:t>любой из товаров</a:t>
            </a:r>
            <a:r>
              <a:rPr lang="ru-RU" sz="2000" b="1" dirty="0" smtClean="0"/>
              <a:t>: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hlinkClick r:id="rId2"/>
              </a:rPr>
              <a:t>Купон на получение сертификата </a:t>
            </a:r>
            <a:r>
              <a:rPr lang="ru-RU" sz="1600" dirty="0"/>
              <a:t>участника всероссийского </a:t>
            </a:r>
            <a:r>
              <a:rPr lang="ru-RU" sz="1600" dirty="0" err="1" smtClean="0"/>
              <a:t>вебинара</a:t>
            </a:r>
            <a:r>
              <a:rPr lang="ru-RU" sz="1600" dirty="0" smtClean="0"/>
              <a:t> (200 руб.)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hlinkClick r:id="rId3"/>
              </a:rPr>
              <a:t>Купон на пополнение личного счета </a:t>
            </a:r>
            <a:r>
              <a:rPr lang="ru-RU" sz="1600" dirty="0"/>
              <a:t>+ бесплатное получение сертификата участника всероссийского </a:t>
            </a:r>
            <a:r>
              <a:rPr lang="ru-RU" sz="1600" dirty="0" err="1" smtClean="0"/>
              <a:t>вебинара</a:t>
            </a:r>
            <a:r>
              <a:rPr lang="ru-RU" sz="1600" dirty="0" smtClean="0"/>
              <a:t> (400 руб.)</a:t>
            </a:r>
          </a:p>
          <a:p>
            <a:endParaRPr lang="ru-RU" sz="1600" dirty="0"/>
          </a:p>
          <a:p>
            <a:r>
              <a:rPr lang="ru-RU" sz="1600" dirty="0"/>
              <a:t>После </a:t>
            </a:r>
            <a:r>
              <a:rPr lang="ru-RU" sz="1600" dirty="0" smtClean="0"/>
              <a:t>поступления оплаты </a:t>
            </a:r>
            <a:r>
              <a:rPr lang="ru-RU" sz="1600" dirty="0"/>
              <a:t>доступ к заявке будет открыт автоматически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en-US" sz="1600" dirty="0" smtClean="0">
                <a:hlinkClick r:id="rId4"/>
              </a:rPr>
              <a:t>http://www.uchmet.ru/events/item/259312/certificate/261707/</a:t>
            </a:r>
            <a:endParaRPr lang="ru-RU" sz="16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26064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Optima Cyr" pitchFamily="34" charset="0"/>
              </a:rPr>
              <a:t>Сертификат  участника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Optima Cyr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9149" y="5854293"/>
            <a:ext cx="4591770" cy="847353"/>
            <a:chOff x="412278" y="5867801"/>
            <a:chExt cx="4591770" cy="847353"/>
          </a:xfrm>
        </p:grpSpPr>
        <p:sp>
          <p:nvSpPr>
            <p:cNvPr id="20" name="TextBox 19"/>
            <p:cNvSpPr txBox="1"/>
            <p:nvPr/>
          </p:nvSpPr>
          <p:spPr>
            <a:xfrm>
              <a:off x="1619672" y="635019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1980" y="5867802"/>
              <a:ext cx="353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prstClr val="black"/>
                  </a:solidFill>
                </a:rPr>
                <a:t>Издательство «Учитель»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  <a:hlinkClick r:id="rId5"/>
                </a:rPr>
                <a:t>www.uchitel-izd.ru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278" y="5867801"/>
              <a:ext cx="847353" cy="847353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338275" y="5236702"/>
            <a:ext cx="8434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Внимание! Прием заявок на сертификат участника осуществляется до </a:t>
            </a:r>
            <a:r>
              <a:rPr lang="ru-RU" sz="1600" dirty="0" smtClean="0">
                <a:solidFill>
                  <a:srgbClr val="FF0000"/>
                </a:solidFill>
              </a:rPr>
              <a:t>18.03.2015г.</a:t>
            </a:r>
            <a:r>
              <a:rPr lang="ru-RU" sz="1600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9" y="1161717"/>
            <a:ext cx="2697590" cy="38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1571" y="2555"/>
            <a:ext cx="84208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C00000"/>
                </a:solidFill>
                <a:latin typeface="+mj-lt"/>
              </a:rPr>
              <a:t>Как заказать Сертификат участника?</a:t>
            </a:r>
            <a:endParaRPr lang="ru-RU" sz="3200" b="1" dirty="0">
              <a:ln w="9525">
                <a:noFill/>
              </a:ln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771" y="908720"/>
            <a:ext cx="868245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946354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1427" y="846529"/>
            <a:ext cx="827037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Авторизоваться на портале «</a:t>
            </a:r>
            <a:r>
              <a:rPr lang="ru-RU" sz="1600" dirty="0" err="1"/>
              <a:t>УчМет</a:t>
            </a:r>
            <a:r>
              <a:rPr lang="ru-RU" sz="1600" dirty="0" smtClean="0"/>
              <a:t>»;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Перейти на страницу </a:t>
            </a:r>
            <a:r>
              <a:rPr lang="ru-RU" sz="1600" dirty="0" smtClean="0"/>
              <a:t>мероприятия, </a:t>
            </a:r>
            <a:r>
              <a:rPr lang="ru-RU" sz="1600" dirty="0"/>
              <a:t>в котором Вы участвовали</a:t>
            </a:r>
            <a:r>
              <a:rPr lang="ru-RU" sz="1600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Нажать на кнопку «Заказать сертификат»;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Оформить </a:t>
            </a:r>
            <a:r>
              <a:rPr lang="ru-RU" sz="1600" dirty="0" smtClean="0"/>
              <a:t>заказ в </a:t>
            </a:r>
            <a:r>
              <a:rPr lang="ru-RU" sz="1600" dirty="0"/>
              <a:t>интернет-магазине «</a:t>
            </a:r>
            <a:r>
              <a:rPr lang="ru-RU" sz="1600" dirty="0" err="1"/>
              <a:t>УчМаг</a:t>
            </a:r>
            <a:r>
              <a:rPr lang="ru-RU" sz="1600" dirty="0" smtClean="0"/>
              <a:t>»;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Дождаться уведомления на </a:t>
            </a:r>
            <a:r>
              <a:rPr lang="en-US" sz="1600" dirty="0"/>
              <a:t>e-mail</a:t>
            </a:r>
            <a:r>
              <a:rPr lang="ru-RU" sz="1600" dirty="0"/>
              <a:t> с номером заказа</a:t>
            </a:r>
            <a:r>
              <a:rPr lang="ru-RU" sz="1600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Оплатить </a:t>
            </a:r>
            <a:r>
              <a:rPr lang="ru-RU" sz="1600" dirty="0"/>
              <a:t>заказ удобным для Вас способом</a:t>
            </a:r>
            <a:r>
              <a:rPr lang="ru-RU" sz="1600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Заполнить заявку на портале «</a:t>
            </a:r>
            <a:r>
              <a:rPr lang="ru-RU" sz="1600" dirty="0" err="1"/>
              <a:t>УчМет</a:t>
            </a:r>
            <a:r>
              <a:rPr lang="ru-RU" sz="1600" dirty="0" smtClean="0"/>
              <a:t>»;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Дождаться уведомления на </a:t>
            </a:r>
            <a:r>
              <a:rPr lang="en-US" sz="1600" dirty="0"/>
              <a:t>e-mail</a:t>
            </a:r>
            <a:r>
              <a:rPr lang="ru-RU" sz="1600" dirty="0"/>
              <a:t> с </a:t>
            </a:r>
            <a:r>
              <a:rPr lang="ru-RU" sz="1600" dirty="0" smtClean="0"/>
              <a:t>подтверждением, что заявка принята;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Дождаться уведомления о готовности сертификата с ссылкой для скачивания</a:t>
            </a:r>
            <a:r>
              <a:rPr lang="ru-RU" sz="1600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Скачать сертификат и сохранить на ПК.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40084" y="5967353"/>
            <a:ext cx="4560835" cy="756911"/>
            <a:chOff x="443213" y="5867802"/>
            <a:chExt cx="4560835" cy="872764"/>
          </a:xfrm>
        </p:grpSpPr>
        <p:sp>
          <p:nvSpPr>
            <p:cNvPr id="20" name="TextBox 19"/>
            <p:cNvSpPr txBox="1"/>
            <p:nvPr/>
          </p:nvSpPr>
          <p:spPr>
            <a:xfrm>
              <a:off x="1619672" y="6350193"/>
              <a:ext cx="184731" cy="390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1980" y="5867802"/>
              <a:ext cx="3532068" cy="74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prstClr val="black"/>
                  </a:solidFill>
                </a:rPr>
                <a:t>Издательство «Учитель»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  <a:hlinkClick r:id="rId2"/>
                </a:rPr>
                <a:t>www.uchitel-izd.ru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213" y="5957074"/>
              <a:ext cx="762451" cy="762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5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lmykova\Documents\DonationCoder\ScreenshotCaptor\Screenshots\Screenshot - 03.02.2015 , 9_35_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314" y="116632"/>
            <a:ext cx="87660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Optima Cyr" pitchFamily="34" charset="0"/>
              </a:rPr>
              <a:t>Пример сертификата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Optima Cyr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2736"/>
            <a:ext cx="3866117" cy="54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lmykova\Desktop\konf_1000x2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74" y="78135"/>
            <a:ext cx="8506916" cy="212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67544" y="2420888"/>
          <a:ext cx="8352146" cy="388843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593799"/>
                <a:gridCol w="1758347"/>
              </a:tblGrid>
              <a:tr h="899676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Международные научно-практические интернет-конференции в режиме офлайн</a:t>
                      </a:r>
                      <a:br>
                        <a:rPr lang="ru-RU" b="1" dirty="0">
                          <a:effectLst/>
                        </a:rPr>
                      </a:br>
                      <a:endParaRPr lang="ru-RU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970"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Тема конференции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Стоимость</a:t>
                      </a:r>
                    </a:p>
                  </a:txBody>
                  <a:tcPr marL="38100" marR="38100" marT="38100" marB="38100" anchor="ctr"/>
                </a:tc>
              </a:tr>
              <a:tr h="1723109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hlinkClick r:id="rId3"/>
                        </a:rPr>
                        <a:t>Международная научно-практическая интернет-конференция «Основные направления и задачи современного образования: приоритеты развития, непрерывность образования, опыт реализации» в режиме офлайн</a:t>
                      </a:r>
                      <a:endParaRPr lang="ru-RU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Стоимость доступа</a:t>
                      </a:r>
                      <a:br>
                        <a:rPr lang="ru-RU" dirty="0"/>
                      </a:br>
                      <a:r>
                        <a:rPr lang="ru-RU" dirty="0"/>
                        <a:t>750 руб.,</a:t>
                      </a:r>
                      <a:br>
                        <a:rPr lang="ru-RU" dirty="0"/>
                      </a:br>
                      <a:r>
                        <a:rPr lang="ru-RU" dirty="0"/>
                        <a:t>сертификат входит в стоимость</a:t>
                      </a:r>
                    </a:p>
                  </a:txBody>
                  <a:tcPr marL="38100" marR="38100" marT="38100" marB="38100"/>
                </a:tc>
              </a:tr>
              <a:tr h="899676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hlinkClick r:id="rId4"/>
                        </a:rPr>
                        <a:t>22.04.2015 – Качество образования: управление, анализ, компетентностный подход</a:t>
                      </a:r>
                      <a:endParaRPr lang="ru-RU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Стоимость участия</a:t>
                      </a:r>
                      <a:br>
                        <a:rPr lang="ru-RU" dirty="0"/>
                      </a:br>
                      <a:r>
                        <a:rPr lang="ru-RU" dirty="0"/>
                        <a:t>743 руб.</a:t>
                      </a: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8250" y="191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65588" y="1303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735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24616"/>
              </p:ext>
            </p:extLst>
          </p:nvPr>
        </p:nvGraphicFramePr>
        <p:xfrm>
          <a:off x="395536" y="2204864"/>
          <a:ext cx="8325620" cy="288859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69947"/>
                <a:gridCol w="5863791"/>
                <a:gridCol w="1091882"/>
              </a:tblGrid>
              <a:tr h="11051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Онлайн-мероприятия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Внимание!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 2015 г. действует </a:t>
                      </a:r>
                      <a:r>
                        <a:rPr lang="ru-RU" sz="1400" dirty="0" err="1">
                          <a:effectLst/>
                        </a:rPr>
                        <a:t>спецпредложение</a:t>
                      </a:r>
                      <a:r>
                        <a:rPr lang="ru-RU" sz="1400" dirty="0">
                          <a:effectLst/>
                        </a:rPr>
                        <a:t>. Пополнив свой личный счёт в интернет-магазине </a:t>
                      </a:r>
                      <a:r>
                        <a:rPr lang="ru-RU" sz="1400" dirty="0" err="1">
                          <a:effectLst/>
                        </a:rPr>
                        <a:t>УчМаг</a:t>
                      </a:r>
                      <a:r>
                        <a:rPr lang="ru-RU" sz="1400" dirty="0">
                          <a:effectLst/>
                        </a:rPr>
                        <a:t>, вы сможете бесплатно принять участие в мероприятии и получить Сертификат участника.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Подробнее Вы можете ознакомиться на странице мероприятия.</a:t>
                      </a:r>
                      <a:endParaRPr lang="ru-RU" sz="1400" b="0" dirty="0">
                        <a:effectLst/>
                      </a:endParaRPr>
                    </a:p>
                  </a:txBody>
                  <a:tcPr marL="5270" marR="5270" marT="5270" marB="5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558"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Дата, время мероприятия</a:t>
                      </a:r>
                    </a:p>
                  </a:txBody>
                  <a:tcPr marL="5270" marR="5270" marT="5270" marB="5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Тема мероприятия</a:t>
                      </a:r>
                    </a:p>
                  </a:txBody>
                  <a:tcPr marL="5270" marR="5270" marT="5270" marB="5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Стоимость</a:t>
                      </a:r>
                    </a:p>
                  </a:txBody>
                  <a:tcPr marL="5270" marR="5270" marT="5270" marB="5270" anchor="ctr"/>
                </a:tc>
              </a:tr>
              <a:tr h="4485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11.03.2015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15:00 (</a:t>
                      </a:r>
                      <a:r>
                        <a:rPr lang="ru-RU" sz="1400" dirty="0" err="1">
                          <a:effectLst/>
                        </a:rPr>
                        <a:t>мск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Вебинар: </a:t>
                      </a:r>
                      <a:r>
                        <a:rPr lang="ru-RU" sz="1400">
                          <a:effectLst/>
                          <a:hlinkClick r:id="rId2"/>
                        </a:rPr>
                        <a:t>Технологии комплексного развития универсальных учебных действий на уроках физики как средство реализации ФГОС ООО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Бесплатное участие</a:t>
                      </a:r>
                    </a:p>
                  </a:txBody>
                  <a:tcPr marL="5270" marR="5270" marT="5270" marB="5270"/>
                </a:tc>
              </a:tr>
              <a:tr h="88630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11.03.2015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16:00 (мск)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Семинар: </a:t>
                      </a:r>
                      <a:r>
                        <a:rPr lang="ru-RU" sz="1400">
                          <a:effectLst/>
                          <a:hlinkClick r:id="rId3"/>
                        </a:rPr>
                        <a:t>Конспект урока как форма оценки уровня квалификации педагогических работников с целью подтверждения соответствия занимаемой должности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400 руб.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Сертификат входит в стоимость</a:t>
                      </a:r>
                    </a:p>
                  </a:txBody>
                  <a:tcPr marL="5270" marR="5270" marT="5270" marB="527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1021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65588" y="1303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735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67543" y="1076325"/>
          <a:ext cx="8325621" cy="54183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17731"/>
                <a:gridCol w="6016008"/>
                <a:gridCol w="1091882"/>
              </a:tblGrid>
              <a:tr h="26578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Онлайн-мероприятия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Внимание!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В 2015 г. действует </a:t>
                      </a:r>
                      <a:r>
                        <a:rPr lang="ru-RU" sz="1400" b="1" dirty="0" err="1">
                          <a:effectLst/>
                        </a:rPr>
                        <a:t>спецпредложение</a:t>
                      </a:r>
                      <a:r>
                        <a:rPr lang="ru-RU" sz="1400" b="1" dirty="0">
                          <a:effectLst/>
                        </a:rPr>
                        <a:t>. Пополнив свой личный счёт в интернет-магазине </a:t>
                      </a:r>
                      <a:r>
                        <a:rPr lang="ru-RU" sz="1400" b="1" dirty="0" err="1">
                          <a:effectLst/>
                        </a:rPr>
                        <a:t>УчМаг</a:t>
                      </a:r>
                      <a:r>
                        <a:rPr lang="ru-RU" sz="1400" b="1" dirty="0">
                          <a:effectLst/>
                        </a:rPr>
                        <a:t>, вы сможете бесплатно принять участие в мероприятии и получить Сертификат участника.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Подробнее Вы можете ознакомиться на странице мероприятия.</a:t>
                      </a:r>
                    </a:p>
                  </a:txBody>
                  <a:tcPr marL="5270" marR="5270" marT="5270" marB="5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107"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Дата, время мероприятия</a:t>
                      </a:r>
                    </a:p>
                  </a:txBody>
                  <a:tcPr marL="5270" marR="5270" marT="5270" marB="5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Тема мероприятия</a:t>
                      </a:r>
                    </a:p>
                  </a:txBody>
                  <a:tcPr marL="5270" marR="5270" marT="5270" marB="5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Стоимость</a:t>
                      </a:r>
                    </a:p>
                  </a:txBody>
                  <a:tcPr marL="5270" marR="5270" marT="5270" marB="5270" anchor="ctr"/>
                </a:tc>
              </a:tr>
              <a:tr h="3504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12.03.2015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10:00 (</a:t>
                      </a:r>
                      <a:r>
                        <a:rPr lang="ru-RU" sz="1400" dirty="0" err="1">
                          <a:effectLst/>
                        </a:rPr>
                        <a:t>мск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Семинар: </a:t>
                      </a:r>
                      <a:r>
                        <a:rPr lang="ru-RU" sz="1400">
                          <a:effectLst/>
                          <a:hlinkClick r:id="rId2"/>
                        </a:rPr>
                        <a:t>Моделирование профессиональной деятельности педагога-психолога в условиях ФГОС ДО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300 руб.</a:t>
                      </a:r>
                      <a:br>
                        <a:rPr lang="ru-RU" sz="1400"/>
                      </a:br>
                      <a:r>
                        <a:rPr lang="ru-RU" sz="1400"/>
                        <a:t>Сертификат входит в стоимость</a:t>
                      </a:r>
                    </a:p>
                  </a:txBody>
                  <a:tcPr marL="5270" marR="5270" marT="5270" marB="5270"/>
                </a:tc>
              </a:tr>
              <a:tr h="1811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12.03.2015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14:00 (мск)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Семинар: </a:t>
                      </a:r>
                      <a:r>
                        <a:rPr lang="ru-RU" sz="1400">
                          <a:effectLst/>
                          <a:hlinkClick r:id="rId3"/>
                        </a:rPr>
                        <a:t>Современные проблемы управления образовательной организацией в условиях реализации ФГОС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Бесплатное участие</a:t>
                      </a:r>
                    </a:p>
                  </a:txBody>
                  <a:tcPr marL="5270" marR="5270" marT="5270" marB="5270"/>
                </a:tc>
              </a:tr>
              <a:tr h="1811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13.03.2015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13:30 (мск)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Мастер-класс: </a:t>
                      </a:r>
                      <a:r>
                        <a:rPr lang="ru-RU" sz="1400">
                          <a:effectLst/>
                          <a:hlinkClick r:id="rId4"/>
                        </a:rPr>
                        <a:t>ЕГЭ – 2015 по русскому языку в новом формате: структура заданий тестовой части, особенности подготовки учащихся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Бесплатное участие</a:t>
                      </a:r>
                    </a:p>
                  </a:txBody>
                  <a:tcPr marL="5270" marR="5270" marT="5270" marB="5270"/>
                </a:tc>
              </a:tr>
              <a:tr h="35045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16.03.2015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15:30 (мск)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Семинар: </a:t>
                      </a:r>
                      <a:r>
                        <a:rPr lang="ru-RU" sz="1400">
                          <a:effectLst/>
                          <a:hlinkClick r:id="rId5"/>
                        </a:rPr>
                        <a:t>Анализ педагогических ситуаций как форма оценки уровня квалификации педагогических работников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400 руб.</a:t>
                      </a:r>
                      <a:br>
                        <a:rPr lang="ru-RU" sz="1400"/>
                      </a:br>
                      <a:r>
                        <a:rPr lang="ru-RU" sz="1400"/>
                        <a:t>Сертификат входит в стоимость</a:t>
                      </a:r>
                    </a:p>
                  </a:txBody>
                  <a:tcPr marL="5270" marR="5270" marT="5270" marB="5270"/>
                </a:tc>
              </a:tr>
              <a:tr h="1811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18.03.2015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14:00 (мск)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Вебинар: </a:t>
                      </a:r>
                      <a:r>
                        <a:rPr lang="ru-RU" sz="1400">
                          <a:effectLst/>
                          <a:hlinkClick r:id="rId6"/>
                        </a:rPr>
                        <a:t>Внеурочная деятельность в условиях ФГОС начального и основного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Бесплатное участие</a:t>
                      </a:r>
                    </a:p>
                  </a:txBody>
                  <a:tcPr marL="5270" marR="5270" marT="5270" marB="5270"/>
                </a:tc>
              </a:tr>
              <a:tr h="35045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18.03.2015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15:30 (мск)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Семинар: </a:t>
                      </a:r>
                      <a:r>
                        <a:rPr lang="ru-RU" sz="1400">
                          <a:effectLst/>
                          <a:hlinkClick r:id="rId7"/>
                        </a:rPr>
                        <a:t>Информационно-коммуникативные технологии в работе современного учителя. Использование интерактивных методов обучения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400 руб.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Сертификат входит в стоимость</a:t>
                      </a:r>
                    </a:p>
                  </a:txBody>
                  <a:tcPr marL="5270" marR="5270" marT="5270" marB="527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1021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65588" y="1303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735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67543" y="1076325"/>
          <a:ext cx="8325621" cy="54183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17731"/>
                <a:gridCol w="6016008"/>
                <a:gridCol w="1091882"/>
              </a:tblGrid>
              <a:tr h="26578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Онлайн-мероприятия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Внимание!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В 2015 г. действует </a:t>
                      </a:r>
                      <a:r>
                        <a:rPr lang="ru-RU" sz="1400" b="1" dirty="0" err="1">
                          <a:effectLst/>
                        </a:rPr>
                        <a:t>спецпредложение</a:t>
                      </a:r>
                      <a:r>
                        <a:rPr lang="ru-RU" sz="1400" b="1" dirty="0">
                          <a:effectLst/>
                        </a:rPr>
                        <a:t>. Пополнив свой личный счёт в интернет-магазине </a:t>
                      </a:r>
                      <a:r>
                        <a:rPr lang="ru-RU" sz="1400" b="1" dirty="0" err="1">
                          <a:effectLst/>
                        </a:rPr>
                        <a:t>УчМаг</a:t>
                      </a:r>
                      <a:r>
                        <a:rPr lang="ru-RU" sz="1400" b="1" dirty="0">
                          <a:effectLst/>
                        </a:rPr>
                        <a:t>, вы сможете бесплатно принять участие в мероприятии и получить Сертификат участника.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Подробнее Вы можете ознакомиться на странице мероприятия.</a:t>
                      </a:r>
                    </a:p>
                  </a:txBody>
                  <a:tcPr marL="5270" marR="5270" marT="5270" marB="5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107"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Дата, время мероприятия</a:t>
                      </a:r>
                    </a:p>
                  </a:txBody>
                  <a:tcPr marL="5270" marR="5270" marT="5270" marB="5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Тема мероприятия</a:t>
                      </a:r>
                    </a:p>
                  </a:txBody>
                  <a:tcPr marL="5270" marR="5270" marT="5270" marB="5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Стоимость</a:t>
                      </a:r>
                    </a:p>
                  </a:txBody>
                  <a:tcPr marL="5270" marR="5270" marT="5270" marB="5270" anchor="ctr"/>
                </a:tc>
              </a:tr>
              <a:tr h="1811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19.03.2015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14:00 (</a:t>
                      </a:r>
                      <a:r>
                        <a:rPr lang="ru-RU" sz="1400" dirty="0" err="1">
                          <a:effectLst/>
                        </a:rPr>
                        <a:t>мск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Вебинар: </a:t>
                      </a:r>
                      <a:r>
                        <a:rPr lang="ru-RU" sz="1400">
                          <a:effectLst/>
                          <a:hlinkClick r:id="rId2"/>
                        </a:rPr>
                        <a:t>Способы отслеживания сформированности метапредметных результатов у учащихся начальных классов в учебной деятельности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Бесплатное участие</a:t>
                      </a:r>
                    </a:p>
                  </a:txBody>
                  <a:tcPr marL="5270" marR="5270" marT="5270" marB="5270"/>
                </a:tc>
              </a:tr>
              <a:tr h="35045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20.03.2015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14:00 (мск)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Семинар: </a:t>
                      </a:r>
                      <a:r>
                        <a:rPr lang="ru-RU" sz="1400">
                          <a:effectLst/>
                          <a:hlinkClick r:id="rId3"/>
                        </a:rPr>
                        <a:t>Технологии проблемного обучения на уроках истории и обществознания: особенности, приёмы, средства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300 руб.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Сертификат входит в стоимость</a:t>
                      </a:r>
                    </a:p>
                  </a:txBody>
                  <a:tcPr marL="5270" marR="5270" marT="5270" marB="5270"/>
                </a:tc>
              </a:tr>
              <a:tr h="35045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23.03.2015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15:30 (мск)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Семинар: </a:t>
                      </a:r>
                      <a:r>
                        <a:rPr lang="ru-RU" sz="1400">
                          <a:effectLst/>
                          <a:hlinkClick r:id="rId4"/>
                        </a:rPr>
                        <a:t>Мониторинг, диагностика и оценка профессиональной деятельности современного педагога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400 руб.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Сертификат входит в стоимость</a:t>
                      </a:r>
                    </a:p>
                  </a:txBody>
                  <a:tcPr marL="5270" marR="5270" marT="5270" marB="5270"/>
                </a:tc>
              </a:tr>
              <a:tr h="1811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24.03.2015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14:00 (мск)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Вебинар: </a:t>
                      </a:r>
                      <a:r>
                        <a:rPr lang="ru-RU" sz="1400">
                          <a:effectLst/>
                          <a:hlinkClick r:id="rId5"/>
                        </a:rPr>
                        <a:t>Способы отслеживания сформированности метапредметных результатов у учащихся начальных классов в учебной деятельности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Бесплатное участие</a:t>
                      </a:r>
                    </a:p>
                  </a:txBody>
                  <a:tcPr marL="5270" marR="5270" marT="5270" marB="5270"/>
                </a:tc>
              </a:tr>
              <a:tr h="35045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25.03.2015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13:30 (мск)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Семинар: </a:t>
                      </a:r>
                      <a:r>
                        <a:rPr lang="ru-RU" sz="1400">
                          <a:effectLst/>
                          <a:hlinkClick r:id="rId6"/>
                        </a:rPr>
                        <a:t>Мониторинг в системе качества образования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400 руб.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Сертификат входит в стоимость</a:t>
                      </a:r>
                    </a:p>
                  </a:txBody>
                  <a:tcPr marL="5270" marR="5270" marT="5270" marB="5270"/>
                </a:tc>
              </a:tr>
              <a:tr h="1811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26.03.2015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14:00 (мск)</a:t>
                      </a:r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Вебинар: </a:t>
                      </a:r>
                      <a:r>
                        <a:rPr lang="ru-RU" sz="1400">
                          <a:effectLst/>
                          <a:hlinkClick r:id="rId7"/>
                        </a:rPr>
                        <a:t>Проектные задачи как средство формирования и отслеживания метапредметных результатов у учащихся начальной школы</a:t>
                      </a:r>
                      <a:endParaRPr lang="ru-RU" sz="1400"/>
                    </a:p>
                  </a:txBody>
                  <a:tcPr marL="5270" marR="5270" marT="5270" marB="527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Бесплатное участие</a:t>
                      </a:r>
                    </a:p>
                  </a:txBody>
                  <a:tcPr marL="5270" marR="5270" marT="5270" marB="527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1021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67544" y="1052736"/>
          <a:ext cx="8424936" cy="4896544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48965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</a:rPr>
                        <a:t>Международный конкурс </a:t>
                      </a:r>
                      <a:r>
                        <a:rPr lang="ru-RU" sz="2800" b="1" dirty="0" smtClean="0">
                          <a:effectLst/>
                        </a:rPr>
                        <a:t>проектных</a:t>
                      </a:r>
                    </a:p>
                    <a:p>
                      <a:pPr algn="ctr"/>
                      <a:r>
                        <a:rPr lang="ru-RU" sz="2800" b="1" dirty="0" smtClean="0">
                          <a:effectLst/>
                        </a:rPr>
                        <a:t>и </a:t>
                      </a:r>
                      <a:r>
                        <a:rPr lang="ru-RU" sz="2800" b="1" dirty="0">
                          <a:effectLst/>
                        </a:rPr>
                        <a:t>исследовательских работ </a:t>
                      </a:r>
                      <a:r>
                        <a:rPr lang="ru-RU" sz="2800" b="1" dirty="0" smtClean="0">
                          <a:effectLst/>
                        </a:rPr>
                        <a:t>обучающихся</a:t>
                      </a:r>
                    </a:p>
                    <a:p>
                      <a:pPr algn="ctr"/>
                      <a:r>
                        <a:rPr lang="ru-RU" sz="2800" b="0" dirty="0">
                          <a:effectLst/>
                        </a:rPr>
                        <a:t/>
                      </a:r>
                      <a:br>
                        <a:rPr lang="ru-RU" sz="2800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Заочный дистанционный конкурс проектных и исследовательских работ </a:t>
                      </a:r>
                      <a:r>
                        <a:rPr lang="ru-RU" b="0" dirty="0" smtClean="0">
                          <a:effectLst/>
                        </a:rPr>
                        <a:t>проводится среди </a:t>
                      </a:r>
                      <a:r>
                        <a:rPr lang="ru-RU" b="0" dirty="0">
                          <a:effectLst/>
                        </a:rPr>
                        <a:t>обучающихся 1 – 11 классов образовательных организаций в следующих номинациях: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1" dirty="0">
                          <a:effectLst/>
                        </a:rPr>
                        <a:t>Юный исследователь</a:t>
                      </a:r>
                      <a:r>
                        <a:rPr lang="ru-RU" b="0" dirty="0">
                          <a:effectLst/>
                        </a:rPr>
                        <a:t> – для обучающихся 1 – 4 классов,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1" dirty="0">
                          <a:effectLst/>
                        </a:rPr>
                        <a:t>Первый проект</a:t>
                      </a:r>
                      <a:r>
                        <a:rPr lang="ru-RU" b="0" dirty="0">
                          <a:effectLst/>
                        </a:rPr>
                        <a:t> – для обучающихся 5 – 7 классов,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1" dirty="0">
                          <a:effectLst/>
                        </a:rPr>
                        <a:t>Моё открытие</a:t>
                      </a:r>
                      <a:r>
                        <a:rPr lang="ru-RU" b="0" dirty="0">
                          <a:effectLst/>
                        </a:rPr>
                        <a:t> – для обучающихся 8 – 11 классов,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по секциям, соответствующим направлениям исследования.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Удобный формат проведения и широкий спектр документов для победителей, участников и их руководителей.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  <a:hlinkClick r:id="rId2"/>
                        </a:rPr>
                        <a:t>Подробнее</a:t>
                      </a:r>
                      <a:r>
                        <a:rPr lang="ru-RU" b="0" dirty="0">
                          <a:effectLst/>
                        </a:rPr>
                        <a:t>.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5F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8250" y="2179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20923"/>
            <a:ext cx="8208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Уважаемые коллеги! </a:t>
            </a:r>
            <a:endParaRPr lang="ru-RU" b="1" dirty="0" smtClean="0"/>
          </a:p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Издательство </a:t>
            </a:r>
            <a:r>
              <a:rPr lang="ru-RU" dirty="0"/>
              <a:t>«Учитель» получило </a:t>
            </a:r>
            <a:r>
              <a:rPr lang="ru-RU" b="1" dirty="0"/>
              <a:t>лицензию на образовательную деятельность </a:t>
            </a:r>
            <a:r>
              <a:rPr lang="ru-RU" sz="1400" dirty="0" smtClean="0"/>
              <a:t>(</a:t>
            </a:r>
            <a:r>
              <a:rPr lang="ru-RU" sz="1400" dirty="0"/>
              <a:t>Серия 34ЛР01 № 0000804, рег. № 246 от 04.08.2014 г.; Приказ Министерства образования и науки Волгоградской области № 1242-у, от 04.08.2014 г. «О предоставлении лицензии на осуществление образовательной деятельности Обществу с ограниченной ответственностью «Издательство «Учитель»</a:t>
            </a:r>
            <a:r>
              <a:rPr lang="ru-RU" sz="1400" dirty="0" smtClean="0"/>
              <a:t>).</a:t>
            </a:r>
            <a:endParaRPr lang="ru-RU" dirty="0"/>
          </a:p>
          <a:p>
            <a:pPr algn="just"/>
            <a:r>
              <a:rPr lang="ru-RU" dirty="0" smtClean="0"/>
              <a:t>	В этом </a:t>
            </a:r>
            <a:r>
              <a:rPr lang="ru-RU" dirty="0"/>
              <a:t>учебном году издательство </a:t>
            </a:r>
            <a:r>
              <a:rPr lang="ru-RU" dirty="0" smtClean="0"/>
              <a:t>открыло </a:t>
            </a:r>
            <a:r>
              <a:rPr lang="ru-RU" dirty="0"/>
              <a:t>курсы повышения квалификации для педагогов всех ступеней образования, которые способны удовлетворить практически любые образовательные потребности на высоком профессиональном уровне. Курсы проводятся на базе современных ИТ-платформ на учебно-методическом портале </a:t>
            </a:r>
            <a:r>
              <a:rPr lang="ru-RU" dirty="0" err="1" smtClean="0"/>
              <a:t>УчМет</a:t>
            </a:r>
            <a:r>
              <a:rPr lang="ru-RU" dirty="0" smtClean="0"/>
              <a:t>. </a:t>
            </a:r>
            <a:r>
              <a:rPr lang="ru-RU" dirty="0" smtClean="0">
                <a:hlinkClick r:id="rId2"/>
              </a:rPr>
              <a:t>Подробнее.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96842" y="269254"/>
            <a:ext cx="4591770" cy="847353"/>
            <a:chOff x="412278" y="5867801"/>
            <a:chExt cx="4591770" cy="847353"/>
          </a:xfrm>
        </p:grpSpPr>
        <p:sp>
          <p:nvSpPr>
            <p:cNvPr id="4" name="TextBox 3"/>
            <p:cNvSpPr txBox="1"/>
            <p:nvPr/>
          </p:nvSpPr>
          <p:spPr>
            <a:xfrm>
              <a:off x="1619672" y="635019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71980" y="5867802"/>
              <a:ext cx="353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prstClr val="black"/>
                  </a:solidFill>
                </a:rPr>
                <a:t>Издательство «Учитель»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  <a:hlinkClick r:id="rId3"/>
                </a:rPr>
                <a:t>www.uchitel-izd.ru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278" y="5867801"/>
              <a:ext cx="847353" cy="847353"/>
            </a:xfrm>
            <a:prstGeom prst="rect">
              <a:avLst/>
            </a:prstGeom>
          </p:spPr>
        </p:pic>
      </p:grpSp>
      <p:pic>
        <p:nvPicPr>
          <p:cNvPr id="2050" name="Picture 2" descr="C:\Users\kalmykova\Desktop\cource_1000х25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74" y="4552741"/>
            <a:ext cx="7930852" cy="19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5472608" cy="324036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/>
            </a:pPr>
            <a:r>
              <a:rPr lang="ru-RU" sz="3100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Constantia"/>
                <a:ea typeface="+mn-ea"/>
                <a:cs typeface="Aharoni" pitchFamily="2" charset="-79"/>
              </a:rPr>
              <a:t>Сотрудничество</a:t>
            </a:r>
            <a:r>
              <a:rPr lang="ru-RU" sz="3100" spc="0" dirty="0">
                <a:ln>
                  <a:noFill/>
                </a:ln>
                <a:solidFill>
                  <a:srgbClr val="AC66BB">
                    <a:lumMod val="50000"/>
                  </a:srgbClr>
                </a:solidFill>
                <a:latin typeface="Constantia"/>
                <a:ea typeface="+mn-ea"/>
                <a:cs typeface="Aharoni" pitchFamily="2" charset="-79"/>
              </a:rPr>
              <a:t> – это общение </a:t>
            </a:r>
            <a:r>
              <a:rPr lang="ru-RU" sz="3100" spc="0" dirty="0">
                <a:ln>
                  <a:noFill/>
                </a:ln>
                <a:solidFill>
                  <a:srgbClr val="FF0000"/>
                </a:solidFill>
                <a:latin typeface="Constantia"/>
                <a:ea typeface="+mn-ea"/>
                <a:cs typeface="Aharoni" pitchFamily="2" charset="-79"/>
              </a:rPr>
              <a:t>«на равных»</a:t>
            </a:r>
            <a:r>
              <a:rPr lang="ru-RU" sz="3100" spc="0" dirty="0">
                <a:ln>
                  <a:noFill/>
                </a:ln>
                <a:solidFill>
                  <a:srgbClr val="AC66BB">
                    <a:lumMod val="50000"/>
                  </a:srgbClr>
                </a:solidFill>
                <a:latin typeface="Constantia"/>
                <a:ea typeface="+mn-ea"/>
                <a:cs typeface="Aharoni" pitchFamily="2" charset="-79"/>
              </a:rPr>
              <a:t>, где никому не принадлежит привилегия </a:t>
            </a:r>
            <a:r>
              <a:rPr lang="ru-RU" sz="3100" spc="0" dirty="0">
                <a:ln>
                  <a:noFill/>
                </a:ln>
                <a:solidFill>
                  <a:srgbClr val="FF0000"/>
                </a:solidFill>
                <a:latin typeface="Constantia"/>
                <a:ea typeface="+mn-ea"/>
                <a:cs typeface="Aharoni" pitchFamily="2" charset="-79"/>
              </a:rPr>
              <a:t>указывать, контролировать, оценивать. </a:t>
            </a:r>
            <a:r>
              <a:rPr lang="ru-RU" sz="2800" spc="0" dirty="0">
                <a:ln>
                  <a:noFill/>
                </a:ln>
                <a:solidFill>
                  <a:srgbClr val="FF0000"/>
                </a:solidFill>
                <a:latin typeface="Constantia"/>
                <a:ea typeface="+mn-ea"/>
                <a:cs typeface="Aharoni" pitchFamily="2" charset="-79"/>
              </a:rPr>
              <a:t/>
            </a:r>
            <a:br>
              <a:rPr lang="ru-RU" sz="2800" spc="0" dirty="0">
                <a:ln>
                  <a:noFill/>
                </a:ln>
                <a:solidFill>
                  <a:srgbClr val="FF0000"/>
                </a:solidFill>
                <a:latin typeface="Constantia"/>
                <a:ea typeface="+mn-ea"/>
                <a:cs typeface="Aharoni" pitchFamily="2" charset="-79"/>
              </a:rPr>
            </a:br>
            <a:r>
              <a:rPr lang="ru-RU" sz="2800" b="0" spc="0" dirty="0">
                <a:ln>
                  <a:noFill/>
                </a:ln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800" b="0" spc="0" dirty="0">
                <a:ln>
                  <a:noFill/>
                </a:ln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501008"/>
            <a:ext cx="5616624" cy="3168352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endParaRPr lang="ru-RU" sz="2500" b="1" dirty="0" smtClean="0">
              <a:solidFill>
                <a:srgbClr val="FA8D3D">
                  <a:lumMod val="50000"/>
                </a:srgbClr>
              </a:solidFill>
              <a:latin typeface="Constantia"/>
              <a:ea typeface="+mj-ea"/>
              <a:cs typeface="+mj-cs"/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Constantia"/>
                <a:ea typeface="+mj-ea"/>
                <a:cs typeface="+mj-cs"/>
              </a:rPr>
              <a:t>Взаимодействие</a:t>
            </a:r>
            <a:r>
              <a:rPr lang="ru-RU" sz="2500" b="1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 </a:t>
            </a:r>
            <a:r>
              <a:rPr lang="ru-RU" sz="2500" b="1" dirty="0">
                <a:solidFill>
                  <a:srgbClr val="B13F9A">
                    <a:lumMod val="75000"/>
                  </a:srgbClr>
                </a:solidFill>
                <a:latin typeface="Constantia"/>
                <a:ea typeface="+mj-ea"/>
                <a:cs typeface="+mj-cs"/>
              </a:rPr>
              <a:t>- </a:t>
            </a:r>
            <a:r>
              <a:rPr lang="ru-RU" sz="2500" b="1" dirty="0">
                <a:solidFill>
                  <a:srgbClr val="B13F9A">
                    <a:lumMod val="50000"/>
                  </a:srgbClr>
                </a:solidFill>
                <a:latin typeface="Constantia"/>
                <a:ea typeface="+mj-ea"/>
                <a:cs typeface="+mj-cs"/>
              </a:rPr>
              <a:t>предоставляет собой способ организации совместной деятельности, которая осуществляется с помощью общения</a:t>
            </a:r>
            <a:r>
              <a:rPr lang="ru-RU" sz="2500" dirty="0">
                <a:solidFill>
                  <a:srgbClr val="B13F9A">
                    <a:lumMod val="50000"/>
                  </a:srgbClr>
                </a:solidFill>
                <a:latin typeface="Constantia"/>
                <a:ea typeface="+mj-ea"/>
                <a:cs typeface="+mj-cs"/>
              </a:rPr>
              <a:t>.</a:t>
            </a:r>
            <a:br>
              <a:rPr lang="ru-RU" sz="2500" dirty="0">
                <a:solidFill>
                  <a:srgbClr val="B13F9A">
                    <a:lumMod val="50000"/>
                  </a:srgbClr>
                </a:solidFill>
                <a:latin typeface="Constantia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1810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716073" y="1076325"/>
          <a:ext cx="7855870" cy="537701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22268"/>
                <a:gridCol w="5611334"/>
                <a:gridCol w="1122268"/>
              </a:tblGrid>
              <a:tr h="206983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Курсы повышения квалификации.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Приглашаем принять участие в дистанционных курсах повышения квалификации, проводимых издательством «Учитель». На курсах Вы сможете проходить обучение без отрыва от профессиональной деятельности, выбирать форму обучения – присутствовать на онлайн занятиях или работать самостоятельно, просматривая видеозаписи занятий в удобное для Вас время. По окончании курса Вам выдается удостоверение государственного образца. 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По всем вопросам относительно курсов повышения квалификации обращайтесь по адресу</a:t>
                      </a:r>
                      <a:r>
                        <a:rPr lang="ru-RU" sz="1400" dirty="0" smtClean="0">
                          <a:effectLst/>
                        </a:rPr>
                        <a:t>: </a:t>
                      </a:r>
                      <a:r>
                        <a:rPr lang="ru-RU" sz="1400" dirty="0" smtClean="0">
                          <a:effectLst/>
                          <a:hlinkClick r:id="rId2"/>
                        </a:rPr>
                        <a:t>teach@uchmet.ru</a:t>
                      </a:r>
                      <a:endParaRPr lang="ru-RU" sz="1400" b="0" dirty="0">
                        <a:effectLst/>
                      </a:endParaRPr>
                    </a:p>
                  </a:txBody>
                  <a:tcPr marL="20314" marR="20314" marT="20314" marB="2031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459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Дата</a:t>
                      </a:r>
                      <a:endParaRPr lang="ru-RU" sz="1400" b="1"/>
                    </a:p>
                  </a:txBody>
                  <a:tcPr marL="20314" marR="20314" marT="20314" marB="20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Тема мероприятия</a:t>
                      </a:r>
                      <a:endParaRPr lang="ru-RU" sz="1400" b="1"/>
                    </a:p>
                  </a:txBody>
                  <a:tcPr marL="20314" marR="20314" marT="20314" marB="20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Стоимость</a:t>
                      </a:r>
                      <a:endParaRPr lang="ru-RU" sz="1400" b="1" dirty="0"/>
                    </a:p>
                  </a:txBody>
                  <a:tcPr marL="20314" marR="20314" marT="20314" marB="20314" anchor="ctr"/>
                </a:tc>
              </a:tr>
              <a:tr h="38245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09.12.2014</a:t>
                      </a:r>
                    </a:p>
                  </a:txBody>
                  <a:tcPr marL="20314" marR="20314" marT="20314" marB="20314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hlinkClick r:id="rId3"/>
                        </a:rPr>
                        <a:t>Менеджмент в образовании (108 ч.)</a:t>
                      </a:r>
                      <a:endParaRPr lang="ru-RU" sz="1400"/>
                    </a:p>
                  </a:txBody>
                  <a:tcPr marL="20314" marR="20314" marT="20314" marB="20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4500 руб.</a:t>
                      </a:r>
                    </a:p>
                  </a:txBody>
                  <a:tcPr marL="20314" marR="20314" marT="20314" marB="20314"/>
                </a:tc>
              </a:tr>
              <a:tr h="55119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10.02.2015</a:t>
                      </a:r>
                    </a:p>
                  </a:txBody>
                  <a:tcPr marL="20314" marR="20314" marT="20314" marB="20314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hlinkClick r:id="rId4"/>
                        </a:rPr>
                        <a:t>Моделирование профессиональной деятельности педагога-психолога в условиях ФГОС ДО (16 ч.)</a:t>
                      </a:r>
                      <a:endParaRPr lang="ru-RU" sz="1400"/>
                    </a:p>
                  </a:txBody>
                  <a:tcPr marL="20314" marR="20314" marT="20314" marB="20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20314" marR="20314" marT="20314" marB="20314"/>
                </a:tc>
              </a:tr>
              <a:tr h="55119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17.02.2015</a:t>
                      </a:r>
                    </a:p>
                  </a:txBody>
                  <a:tcPr marL="20314" marR="20314" marT="20314" marB="20314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hlinkClick r:id="rId5"/>
                        </a:rPr>
                        <a:t>Профессиональная компетентность педагога образовательной организации (72 ч.)</a:t>
                      </a:r>
                      <a:endParaRPr lang="ru-RU" sz="1400"/>
                    </a:p>
                  </a:txBody>
                  <a:tcPr marL="20314" marR="20314" marT="20314" marB="20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3000 руб.</a:t>
                      </a:r>
                    </a:p>
                  </a:txBody>
                  <a:tcPr marL="20314" marR="20314" marT="20314" marB="20314"/>
                </a:tc>
              </a:tr>
              <a:tr h="71993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20.02.2015</a:t>
                      </a:r>
                    </a:p>
                  </a:txBody>
                  <a:tcPr marL="20314" marR="20314" marT="20314" marB="20314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hlinkClick r:id="rId6"/>
                        </a:rPr>
                        <a:t>Системный подход к оценке качества образования: экспертная карта по внедрению ФГОС; рейтинговая карта образовательной организации (16 ч.)</a:t>
                      </a:r>
                      <a:endParaRPr lang="ru-RU" sz="1400"/>
                    </a:p>
                  </a:txBody>
                  <a:tcPr marL="20314" marR="20314" marT="20314" marB="20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20314" marR="20314" marT="20314" marB="20314"/>
                </a:tc>
              </a:tr>
              <a:tr h="7199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04.03.2015</a:t>
                      </a:r>
                      <a:endParaRPr lang="ru-RU" sz="1400" b="1" dirty="0" smtClean="0">
                        <a:effectLst/>
                      </a:endParaRPr>
                    </a:p>
                  </a:txBody>
                  <a:tcPr marL="20314" marR="20314" marT="20314" marB="20314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hlinkClick r:id="rId7"/>
                        </a:rPr>
                        <a:t>Современные проблемы управления образовательной организацией в условиях реализации ФГОС (108 ч.)</a:t>
                      </a:r>
                      <a:endParaRPr lang="ru-RU" sz="1400"/>
                    </a:p>
                  </a:txBody>
                  <a:tcPr marL="20314" marR="20314" marT="20314" marB="20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4500 руб.</a:t>
                      </a:r>
                    </a:p>
                  </a:txBody>
                  <a:tcPr marL="20314" marR="20314" marT="20314" marB="20314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92413" y="143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67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11560" y="1196752"/>
          <a:ext cx="8064896" cy="54106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408712"/>
                <a:gridCol w="1656184"/>
              </a:tblGrid>
              <a:tr h="10789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Курсы повышения квалификации в режиме офлайн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Приглашаем принять участие в дистанционных курсах повышения квалификации, проводимых издательством «Учитель» </a:t>
                      </a:r>
                      <a:r>
                        <a:rPr lang="ru-RU" sz="1400" b="1" u="sng" dirty="0">
                          <a:effectLst/>
                        </a:rPr>
                        <a:t>в режиме офлайн</a:t>
                      </a:r>
                      <a:r>
                        <a:rPr lang="ru-RU" sz="1400" b="1" dirty="0">
                          <a:effectLst/>
                        </a:rPr>
                        <a:t>. Формат офлайн позволит работать с учебными материалами курсов повышения квалификации в любое удобное Вам время. По окончании курса Вам выдаётся удостоверение государственного образца.</a:t>
                      </a:r>
                    </a:p>
                  </a:txBody>
                  <a:tcPr marL="3946" marR="3946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71"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Тема</a:t>
                      </a:r>
                    </a:p>
                  </a:txBody>
                  <a:tcPr marL="3946" marR="3946" marT="1973" marB="1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Стоимость</a:t>
                      </a:r>
                    </a:p>
                  </a:txBody>
                  <a:tcPr marL="3946" marR="3946" marT="1973" marB="1973" anchor="ctr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2"/>
                        </a:rPr>
                        <a:t>Федеральный государственный образовательный стандарт дошкольного образования: содержание и технологии введения (72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3000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3"/>
                        </a:rPr>
                        <a:t>Психолого-педагогическое сопровождение развития дошкольника как методологическая основа ФГОС ДО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4"/>
                        </a:rPr>
                        <a:t>Содержание образовательной работы во всех возрастных группах ДОО по образовательным областям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5"/>
                        </a:rPr>
                        <a:t>Основные компоненты взаимодействия педагогов и родителей, организующих воспитание ребёнка в детском саду и семье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43396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6"/>
                        </a:rPr>
                        <a:t>Создание условий реализации основной образовательной программы дошкольного образования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43396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7"/>
                        </a:rPr>
                        <a:t>Требования к профессиональным компетенциям педагога в условиях реализации ФГОС ДО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hlinkClick r:id="rId8"/>
                        </a:rPr>
                        <a:t>Проектирование индивидуального образовательного маршрута обучающегося в контексте ФГОС общего образования (16 ч.)</a:t>
                      </a:r>
                      <a:endParaRPr lang="ru-RU" sz="1400" dirty="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1300 руб.</a:t>
                      </a:r>
                    </a:p>
                  </a:txBody>
                  <a:tcPr marL="3946" marR="3946" marT="1973" marB="19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67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11560" y="1099394"/>
          <a:ext cx="8064896" cy="54106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408712"/>
                <a:gridCol w="1656184"/>
              </a:tblGrid>
              <a:tr h="10789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Курсы повышения квалификации в режиме офлайн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Приглашаем принять участие в дистанционных курсах повышения квалификации, проводимых издательством «Учитель» </a:t>
                      </a:r>
                      <a:r>
                        <a:rPr lang="ru-RU" sz="1400" b="1" u="sng" dirty="0">
                          <a:effectLst/>
                        </a:rPr>
                        <a:t>в режиме офлайн</a:t>
                      </a:r>
                      <a:r>
                        <a:rPr lang="ru-RU" sz="1400" b="1" dirty="0">
                          <a:effectLst/>
                        </a:rPr>
                        <a:t>. Формат офлайн позволит работать с учебными материалами курсов повышения квалификации в любое удобное Вам время. По окончании курса Вам выдаётся удостоверение государственного образца.</a:t>
                      </a:r>
                    </a:p>
                  </a:txBody>
                  <a:tcPr marL="3946" marR="3946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71"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Тема</a:t>
                      </a:r>
                    </a:p>
                  </a:txBody>
                  <a:tcPr marL="3946" marR="3946" marT="1973" marB="1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Стоимость</a:t>
                      </a:r>
                    </a:p>
                  </a:txBody>
                  <a:tcPr marL="3946" marR="3946" marT="1973" marB="1973" anchor="ctr"/>
                </a:tc>
              </a:tr>
              <a:tr h="433965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hlinkClick r:id="rId2"/>
                        </a:rPr>
                        <a:t>Коррекционно-педагогическая профессиональная деятельность логопеда, дефектолога, психолога (72 ч.)</a:t>
                      </a:r>
                      <a:endParaRPr lang="ru-RU" sz="1400" dirty="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3000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3"/>
                        </a:rPr>
                        <a:t>Организация учебно-познавательной деятельности детей с задержкой психического развития в динамике образовательного процесса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43396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4"/>
                        </a:rPr>
                        <a:t>Теоретико-методологические основы социализации детей с ограниченными возможностями здоровья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5"/>
                        </a:rPr>
                        <a:t>Научно-организационные и методические основы обучения и воспитания детей с нарушением интеллекта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6"/>
                        </a:rPr>
                        <a:t>Проектирование и реализация индивидуально-дифференцированной коррекционной работы с детьми, имеющими задержку психического развития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7"/>
                        </a:rPr>
                        <a:t>Актуальные проблемы специального образования в современной России. Профессиональный стандарт педагога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8"/>
                        </a:rPr>
                        <a:t>Сопровождение специалистов дошкольных образовательных организаций в освоении и реализации ФГОС ДО. Музыкальное развитие дошкольника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1300 руб.</a:t>
                      </a:r>
                    </a:p>
                  </a:txBody>
                  <a:tcPr marL="3946" marR="3946" marT="1973" marB="19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6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67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11560" y="1076325"/>
          <a:ext cx="8064896" cy="519963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408712"/>
                <a:gridCol w="1656184"/>
              </a:tblGrid>
              <a:tr h="10789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Курсы повышения квалификации в режиме офлайн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Приглашаем принять участие в дистанционных курсах повышения квалификации, проводимых издательством «Учитель» </a:t>
                      </a:r>
                      <a:r>
                        <a:rPr lang="ru-RU" sz="1400" b="1" u="sng" dirty="0">
                          <a:effectLst/>
                        </a:rPr>
                        <a:t>в режиме офлайн</a:t>
                      </a:r>
                      <a:r>
                        <a:rPr lang="ru-RU" sz="1400" b="1" dirty="0">
                          <a:effectLst/>
                        </a:rPr>
                        <a:t>. Формат офлайн позволит работать с учебными материалами курсов повышения квалификации в любое удобное Вам время. По окончании курса Вам выдаётся удостоверение государственного образца.</a:t>
                      </a:r>
                    </a:p>
                  </a:txBody>
                  <a:tcPr marL="3946" marR="3946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71"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Тема</a:t>
                      </a:r>
                    </a:p>
                  </a:txBody>
                  <a:tcPr marL="3946" marR="3946" marT="1973" marB="1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Стоимость</a:t>
                      </a:r>
                    </a:p>
                  </a:txBody>
                  <a:tcPr marL="3946" marR="3946" marT="1973" marB="1973" anchor="ctr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hlinkClick r:id="rId2"/>
                        </a:rPr>
                        <a:t>Сопровождение специалистов дошкольных образовательных организаций в освоении и реализации ФГОС ДО (72 ч.)</a:t>
                      </a:r>
                      <a:endParaRPr lang="ru-RU" sz="1400" dirty="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3000 руб.</a:t>
                      </a:r>
                    </a:p>
                  </a:txBody>
                  <a:tcPr marL="3946" marR="3946" marT="1973" marB="1973"/>
                </a:tc>
              </a:tr>
              <a:tr h="218971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3"/>
                        </a:rPr>
                        <a:t>Введение ФГОС ДО: основные условия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4"/>
                        </a:rPr>
                        <a:t>Основное требование ФГОС ДО: проектирование взаимодействия детского сада с семьёй дошкольника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218971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5"/>
                        </a:rPr>
                        <a:t>Внедрение ФГОС ДО: от методологии к практике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43396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6"/>
                        </a:rPr>
                        <a:t>Обеспечение непрерывности профессионального саморазвития педагогов, реализующих ФГОС ДО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43396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7"/>
                        </a:rPr>
                        <a:t>Основы сопровождения дошкольников в соответствии с ФГОС ДО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8"/>
                        </a:rPr>
                        <a:t>Конструирование уроков, направленных на достижение образовательных результатов с позиций требований ФГОС на основе технологической карты (16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1300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9"/>
                        </a:rPr>
                        <a:t>Методы и формы оценивания метапредметных результатов в соответствии с требованиями ФГОС ООО (72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3000 руб.</a:t>
                      </a:r>
                    </a:p>
                  </a:txBody>
                  <a:tcPr marL="3946" marR="3946" marT="1973" marB="19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7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67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11560" y="1320800"/>
          <a:ext cx="8064896" cy="43237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408712"/>
                <a:gridCol w="1656184"/>
              </a:tblGrid>
              <a:tr h="10789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Курсы повышения квалификации в режиме офлайн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Приглашаем принять участие в дистанционных курсах повышения квалификации, проводимых издательством «Учитель» </a:t>
                      </a:r>
                      <a:r>
                        <a:rPr lang="ru-RU" sz="1400" b="1" u="sng" dirty="0">
                          <a:effectLst/>
                        </a:rPr>
                        <a:t>в режиме офлайн</a:t>
                      </a:r>
                      <a:r>
                        <a:rPr lang="ru-RU" sz="1400" b="1" dirty="0">
                          <a:effectLst/>
                        </a:rPr>
                        <a:t>. Формат офлайн позволит работать с учебными материалами курсов повышения квалификации в любое удобное Вам время. По окончании курса Вам выдаётся удостоверение государственного образца.</a:t>
                      </a:r>
                    </a:p>
                  </a:txBody>
                  <a:tcPr marL="3946" marR="3946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71"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Тема</a:t>
                      </a:r>
                    </a:p>
                  </a:txBody>
                  <a:tcPr marL="3946" marR="3946" marT="1973" marB="1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Стоимость</a:t>
                      </a:r>
                    </a:p>
                  </a:txBody>
                  <a:tcPr marL="3946" marR="3946" marT="1973" marB="1973" anchor="ctr"/>
                </a:tc>
              </a:tr>
              <a:tr h="863955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hlinkClick r:id="rId2"/>
                        </a:rPr>
                        <a:t>Методы и формы оценивания </a:t>
                      </a:r>
                      <a:r>
                        <a:rPr lang="ru-RU" sz="1400" dirty="0" err="1">
                          <a:effectLst/>
                          <a:hlinkClick r:id="rId2"/>
                        </a:rPr>
                        <a:t>метапредметных</a:t>
                      </a:r>
                      <a:r>
                        <a:rPr lang="ru-RU" sz="1400" dirty="0">
                          <a:effectLst/>
                          <a:hlinkClick r:id="rId2"/>
                        </a:rPr>
                        <a:t> результатов в соответствии с требованиями ФГОС ООО. Проектирование </a:t>
                      </a:r>
                      <a:r>
                        <a:rPr lang="ru-RU" sz="1400" dirty="0" err="1">
                          <a:effectLst/>
                          <a:hlinkClick r:id="rId2"/>
                        </a:rPr>
                        <a:t>компетентностно</a:t>
                      </a:r>
                      <a:r>
                        <a:rPr lang="ru-RU" sz="1400" dirty="0">
                          <a:effectLst/>
                          <a:hlinkClick r:id="rId2"/>
                        </a:rPr>
                        <a:t>-ориентированных тестов (24 ч.)</a:t>
                      </a:r>
                      <a:endParaRPr lang="ru-RU" sz="1400" dirty="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1500 руб.</a:t>
                      </a:r>
                    </a:p>
                  </a:txBody>
                  <a:tcPr marL="3946" marR="3946" marT="1973" marB="1973"/>
                </a:tc>
              </a:tr>
              <a:tr h="86395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3"/>
                        </a:rPr>
                        <a:t>Методы и формы оценивания метапредметных результатов в соответствии с требованиями ФГОС ООО. Проектирование компетентностно-ориентированных заданий (24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1500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4"/>
                        </a:rPr>
                        <a:t>Методы и формы оценивания метапредметных результатов в соответствии с требованиями ФГОС ООО. Системы оценивания учебных достижений (24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1500 руб.</a:t>
                      </a:r>
                    </a:p>
                  </a:txBody>
                  <a:tcPr marL="3946" marR="3946" marT="1973" marB="1973"/>
                </a:tc>
              </a:tr>
              <a:tr h="64896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hlinkClick r:id="rId5"/>
                        </a:rPr>
                        <a:t>Технологии комплексного развития универсальных учебных действий на уроках физики как средство реализации ФГОС ООО (72 ч.)</a:t>
                      </a:r>
                      <a:endParaRPr lang="ru-RU" sz="1400"/>
                    </a:p>
                  </a:txBody>
                  <a:tcPr marL="3946" marR="3946" marT="1973" marB="1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3000 руб.</a:t>
                      </a:r>
                    </a:p>
                  </a:txBody>
                  <a:tcPr marL="3946" marR="3946" marT="1973" marB="19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9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63284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Приглашаем принять участие в офлайн</a:t>
            </a:r>
            <a:r>
              <a:rPr lang="en-US" sz="3200" b="1" dirty="0" smtClean="0">
                <a:solidFill>
                  <a:srgbClr val="C00000"/>
                </a:solidFill>
              </a:rPr>
              <a:t>-</a:t>
            </a:r>
            <a:r>
              <a:rPr lang="ru-RU" sz="3200" b="1" dirty="0" smtClean="0">
                <a:solidFill>
                  <a:srgbClr val="C00000"/>
                </a:solidFill>
              </a:rPr>
              <a:t>мероприятиях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Формат офлайн</a:t>
            </a:r>
            <a:r>
              <a:rPr lang="en-US" sz="2000" dirty="0" smtClean="0"/>
              <a:t>-</a:t>
            </a:r>
            <a:r>
              <a:rPr lang="ru-RU" sz="2000" dirty="0" smtClean="0"/>
              <a:t>мероприятий </a:t>
            </a:r>
            <a:r>
              <a:rPr lang="ru-RU" sz="2000" dirty="0"/>
              <a:t>предполагает, что Вы можете пользоваться материалами (выступление автора, презентация, список рекомендованной литературы)  в любое удобное для Вас время, </a:t>
            </a:r>
            <a:r>
              <a:rPr lang="ru-RU" sz="2000" dirty="0" smtClean="0"/>
              <a:t>а так же получить сертификат об участии в мероприятии. Если у Вас возникнут вопросы, то Вы сможете их задать по электронной почте.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374" y="4691749"/>
            <a:ext cx="4687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2"/>
              </a:rPr>
              <a:t>«офлайн-мероприятия»</a:t>
            </a:r>
            <a:endParaRPr lang="ru-RU" dirty="0"/>
          </a:p>
        </p:txBody>
      </p:sp>
      <p:sp>
        <p:nvSpPr>
          <p:cNvPr id="5" name="AutoShape 4" descr="https://uchitel.planfix.ru/?action=getfile&amp;uniqueid=1301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L:\Калмыкова Людмила\Общая\Вебинары 2014\Оф-лайн мероприятия\XXXXX-IVANOVA-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600752"/>
            <a:ext cx="2448272" cy="34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almykova\Desktop\offline_indexpage_360x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168593"/>
            <a:ext cx="5251938" cy="13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11745"/>
              </p:ext>
            </p:extLst>
          </p:nvPr>
        </p:nvGraphicFramePr>
        <p:xfrm>
          <a:off x="539552" y="940120"/>
          <a:ext cx="8352928" cy="549510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048672"/>
                <a:gridCol w="2304256"/>
              </a:tblGrid>
              <a:tr h="126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Офлайн-мероприятия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1. Офлайн-мероприятия для педагогов ДОО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3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Тема мероприятия</a:t>
                      </a:r>
                    </a:p>
                  </a:txBody>
                  <a:tcPr marL="1973" marR="1973" marT="1973" marB="1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Стоимость</a:t>
                      </a:r>
                    </a:p>
                  </a:txBody>
                  <a:tcPr marL="1973" marR="1973" marT="1973" marB="1973" anchor="ctr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Портфолио логопеда: разработка и оформление в соответствии с профессиональным стандартом педагога и ФГОС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ДО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200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Метапредметный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подход в обучении химии в соответствии с ФГОС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ОО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300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Всестороннее воспитание и развитие детей в соответствии с ФГОС ДО: создание условий для развития познавательных способностей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дошкольника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300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Целевые ориентиры ФГОС ДО как социально-нормативные возрастные характеристики возможных достижений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ребёнка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200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ФГОС ДО: игра как особое пространство развития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ребенка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200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Вариативность содержания организационных форм планирования образовательной деятельности в соответствии с ФГОС ДО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200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Проектная деятельность в дошкольной организации – методика и технология по решению задач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ФГОС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300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Новый порядок проведения аттестации педагогических работников. Комментарии и разъяснения к приказу от 7 апреля 2014 года № 276 и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положению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500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Федеральный государственный образовательный стандарт дошкольного образования: готовность образовательной среды ДОО к работе в новых условиях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200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Методическое сопровождение образовательной деятельности в условиях ФГОС в образовательной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организации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200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75150" y="141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74114"/>
              </p:ext>
            </p:extLst>
          </p:nvPr>
        </p:nvGraphicFramePr>
        <p:xfrm>
          <a:off x="395536" y="860638"/>
          <a:ext cx="8496944" cy="552069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206463"/>
                <a:gridCol w="2290481"/>
              </a:tblGrid>
              <a:tr h="126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Офлайн-мероприятия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1. Офлайн-мероприятия для педагогов ДОО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3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Тема мероприятия</a:t>
                      </a:r>
                    </a:p>
                  </a:txBody>
                  <a:tcPr marL="1973" marR="1973" marT="1973" marB="1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Стоимость</a:t>
                      </a:r>
                    </a:p>
                  </a:txBody>
                  <a:tcPr marL="1973" marR="1973" marT="1973" marB="1973" anchor="ctr"/>
                </a:tc>
              </a:tr>
              <a:tr h="416234">
                <a:tc>
                  <a:txBody>
                    <a:bodyPr/>
                    <a:lstStyle/>
                    <a:p>
                      <a:r>
                        <a:rPr lang="ru-RU" sz="1100" dirty="0"/>
                        <a:t>Семинар: </a:t>
                      </a:r>
                      <a:r>
                        <a:rPr lang="ru-RU" sz="1100" dirty="0">
                          <a:hlinkClick r:id="rId2"/>
                        </a:rPr>
                        <a:t>Организация предметной пространственной развивающей среды как основной механизм реализации ФГОС ДО</a:t>
                      </a:r>
                      <a:endParaRPr lang="ru-RU" sz="1100" dirty="0"/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Стоимость доступа 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200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руб.,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сертификат </a:t>
                      </a:r>
                      <a:r>
                        <a:rPr lang="ru-RU" sz="1100" dirty="0"/>
                        <a:t>входит в </a:t>
                      </a:r>
                      <a:r>
                        <a:rPr lang="ru-RU" sz="1100" dirty="0" smtClean="0"/>
                        <a:t>стоимость</a:t>
                      </a:r>
                      <a:endParaRPr lang="ru-RU" sz="1100" dirty="0"/>
                    </a:p>
                  </a:txBody>
                  <a:tcPr marL="1973" marR="1973" marT="1973" marB="1973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/>
                        <a:t>Семинар: </a:t>
                      </a:r>
                      <a:r>
                        <a:rPr lang="ru-RU" sz="1100" dirty="0">
                          <a:hlinkClick r:id="rId2"/>
                        </a:rPr>
                        <a:t>Организация предметной пространственной развивающей среды как основной механизм реализации ФГОС ДО</a:t>
                      </a:r>
                      <a:endParaRPr lang="ru-RU" sz="1100" dirty="0"/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Стоимость доступа 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200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руб.,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сертификат входит в стоимость</a:t>
                      </a:r>
                      <a:endParaRPr lang="ru-RU" sz="1100" dirty="0"/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Диагностическая работа в образовательной организации в соответствии с ФГОС. Диагностика эмоционально-личностных особенностей детей</a:t>
                      </a:r>
                      <a:endParaRPr lang="ru-RU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 руб., 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cертификат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входит в стоимость</a:t>
                      </a:r>
                      <a:endParaRPr lang="ru-RU" sz="1200" dirty="0"/>
                    </a:p>
                  </a:txBody>
                  <a:tcPr marL="1973" marR="1973" marT="1973" marB="1973"/>
                </a:tc>
              </a:tr>
              <a:tr h="4292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Портфолио воспитателя: разработка и оформление в соответствии с профессиональным стандартом педагога и ФГОС ДО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Стоимость доступа 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200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руб.,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сертификат входит в стоимость</a:t>
                      </a:r>
                      <a:endParaRPr lang="ru-RU" sz="1100" dirty="0"/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Разработка и оформление Основной образовательной программы дошкольной образовательной организации в соответствии с ФГОС ДОО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Планирование образовательной деятельности в ДОО в соответствии с ФГОС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126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2. Для педагогов начальной школы</a:t>
                      </a:r>
                      <a:endParaRPr lang="ru-RU" sz="1200" b="1" dirty="0"/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4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Мастер-класс: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Применение технологии сотрудничества на уроках в начальной школе как способ реализации ФГОС НОО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Стоимость доступа  400 руб., сертификат входит в стоимость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 anchor="ctr"/>
                </a:tc>
              </a:tr>
              <a:tr h="1263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3. Офлайн-мероприятия для педагогов ОО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Семинар: </a:t>
                      </a: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/>
                        </a:rPr>
                        <a:t>Основная образовательная программа основного общего образования в соответствии с ФГОС </a:t>
                      </a: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/>
                        </a:rPr>
                        <a:t>ООО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Стоимость доступа 200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9"/>
                        </a:rPr>
                        <a:t>Организационно-методическое обеспечение ФГОС ДОО: комплексный подход в просвещении </a:t>
                      </a: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9"/>
                        </a:rPr>
                        <a:t>родителей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Стоимость доступа 200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Конструирование классного часа по проблемам духовно-нравственного развития обучающихся подросткового </a:t>
                      </a: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возраста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Стоимость доступа 200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Семинар: </a:t>
                      </a: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/>
                        </a:rPr>
                        <a:t>Методы и приемы формирования и оценки УУД младших школьников в соответствии с ФГОС </a:t>
                      </a: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/>
                        </a:rPr>
                        <a:t>НОО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Стоимость доступа 300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75150" y="141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21502"/>
              </p:ext>
            </p:extLst>
          </p:nvPr>
        </p:nvGraphicFramePr>
        <p:xfrm>
          <a:off x="395536" y="1196752"/>
          <a:ext cx="8496944" cy="179558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206463"/>
                <a:gridCol w="2290481"/>
              </a:tblGrid>
              <a:tr h="1263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Офлайн-мероприятия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3. Офлайн-мероприятия для педагогов ОО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Здоровьесбережение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 в образовательной организации в условиях внедрения ФГОС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Стоимость доступа 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200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руб.,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сертификат входит в стоимость</a:t>
                      </a:r>
                      <a:endParaRPr lang="ru-RU" sz="1050" dirty="0"/>
                    </a:p>
                  </a:txBody>
                  <a:tcPr marL="38100" marR="38100" marT="38100" marB="38100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Как преодолеть стресс на ЕГЭ?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Стоимость доступа 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200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руб.,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сертификат входит в стоимость</a:t>
                      </a:r>
                      <a:endParaRPr lang="ru-RU" sz="1050" dirty="0"/>
                    </a:p>
                  </a:txBody>
                  <a:tcPr marL="1973" marR="1973" marT="1973" marB="1973"/>
                </a:tc>
              </a:tr>
              <a:tr h="4045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ЕГЭ по русскому языку. Подготовка к выполнению задания С (написание сочинения по прочитанному тексту)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Стоимость доступа 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200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руб.,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сертификат входит в стоимость</a:t>
                      </a:r>
                      <a:endParaRPr lang="ru-RU" sz="1050" dirty="0"/>
                    </a:p>
                  </a:txBody>
                  <a:tcPr marL="1973" marR="1973" marT="1973" marB="1973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75150" y="141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83568" y="1078185"/>
          <a:ext cx="8136904" cy="509546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832648"/>
                <a:gridCol w="2304256"/>
              </a:tblGrid>
              <a:tr h="126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Офлайн-мероприятия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2. Офлайн-мероприятия для педагогов ОО</a:t>
                      </a:r>
                      <a:endParaRPr lang="ru-RU" sz="1200" b="1" dirty="0"/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3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Тема мероприятия</a:t>
                      </a:r>
                    </a:p>
                  </a:txBody>
                  <a:tcPr marL="1973" marR="1973" marT="1973" marB="1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Стоимость</a:t>
                      </a:r>
                    </a:p>
                  </a:txBody>
                  <a:tcPr marL="1973" marR="1973" marT="1973" marB="1973" anchor="ctr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Разработка урока на основе технологии проектирования индивидуального образовательного маршрута обучающегося в контексте ФГОС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 руб., сертификат входит в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ЕГЭ по русскому языку. Подготовка к выполнению заданий А и В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Новый порядок проведения аттестации педагогических работников. Комментарии и разъяснения к приказу от 7 апреля 2014 года № 276 и положению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Духовно-нравственное воспитание школьников с позиций системного подхода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Использование современных образовательных технологий при конструировании урока, направленного на реализацию ФГОС ОО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Образовательный процесс: гендерный подход в соответствии с ФГОС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Системно-деятельностный подход в работе учителя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Урок с позиций требований ФГОС ООО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Формирование познавательных УУД через использование современных образовательных технологий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хит декабря</a:t>
                      </a: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75150" y="141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Роль педагога во взаимодействии с детьми </a:t>
            </a:r>
            <a:endParaRPr lang="ru-RU" sz="2400" u="sng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404664"/>
            <a:ext cx="9075624" cy="64533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Воспитатель – главный помощник ребенка, который: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ОБЛЕГЧАЕТ, СОДЕЙСТВУЕТ, СОПРОВОЖДАЕТ.</a:t>
            </a:r>
          </a:p>
          <a:p>
            <a:pPr marL="0" algn="ctr">
              <a:spcBef>
                <a:spcPts val="0"/>
              </a:spcBef>
            </a:pPr>
            <a:endParaRPr lang="ru-RU" sz="20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20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ru-RU" sz="1800" b="1" dirty="0" smtClean="0">
              <a:solidFill>
                <a:srgbClr val="252525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ru-RU" sz="1800" b="1" dirty="0" smtClean="0">
              <a:solidFill>
                <a:srgbClr val="252525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b="1" dirty="0" err="1" smtClean="0">
                <a:solidFill>
                  <a:srgbClr val="003300"/>
                </a:solidFill>
                <a:latin typeface="Georgia" panose="02040502050405020303" pitchFamily="18" charset="0"/>
              </a:rPr>
              <a:t>Фасилитатор</a:t>
            </a:r>
            <a:r>
              <a:rPr lang="ru-RU" sz="1800" b="1" dirty="0">
                <a:solidFill>
                  <a:srgbClr val="003300"/>
                </a:solidFill>
                <a:latin typeface="Georgia" panose="02040502050405020303" pitchFamily="18" charset="0"/>
              </a:rPr>
              <a:t> (</a:t>
            </a:r>
            <a:r>
              <a:rPr lang="ru-RU" sz="1800" b="1" dirty="0">
                <a:solidFill>
                  <a:srgbClr val="003300"/>
                </a:solidFill>
                <a:latin typeface="Georgia" panose="02040502050405020303" pitchFamily="18" charset="0"/>
                <a:hlinkClick r:id="rId2" tooltip="Английский язык"/>
              </a:rPr>
              <a:t>англ.</a:t>
            </a:r>
            <a:r>
              <a:rPr lang="ru-RU" sz="1800" b="1" dirty="0">
                <a:solidFill>
                  <a:srgbClr val="003300"/>
                </a:solidFill>
                <a:latin typeface="Georgia" panose="02040502050405020303" pitchFamily="18" charset="0"/>
              </a:rPr>
              <a:t> </a:t>
            </a:r>
            <a:r>
              <a:rPr lang="ru-RU" sz="1800" b="1" i="1" dirty="0" err="1">
                <a:solidFill>
                  <a:srgbClr val="003300"/>
                </a:solidFill>
                <a:latin typeface="Georgia" panose="02040502050405020303" pitchFamily="18" charset="0"/>
              </a:rPr>
              <a:t>facilitator</a:t>
            </a:r>
            <a:r>
              <a:rPr lang="ru-RU" sz="1800" b="1" dirty="0">
                <a:solidFill>
                  <a:srgbClr val="003300"/>
                </a:solidFill>
                <a:latin typeface="Georgia" panose="02040502050405020303" pitchFamily="18" charset="0"/>
              </a:rPr>
              <a:t>, от </a:t>
            </a:r>
            <a:r>
              <a:rPr lang="ru-RU" sz="1800" b="1" dirty="0">
                <a:solidFill>
                  <a:srgbClr val="003300"/>
                </a:solidFill>
                <a:latin typeface="Georgia" panose="02040502050405020303" pitchFamily="18" charset="0"/>
                <a:hlinkClick r:id="rId3" tooltip="Латинский язык"/>
              </a:rPr>
              <a:t>лат.</a:t>
            </a:r>
            <a:r>
              <a:rPr lang="ru-RU" sz="1800" b="1" dirty="0">
                <a:solidFill>
                  <a:srgbClr val="003300"/>
                </a:solidFill>
                <a:latin typeface="Georgia" panose="02040502050405020303" pitchFamily="18" charset="0"/>
              </a:rPr>
              <a:t> </a:t>
            </a:r>
            <a:r>
              <a:rPr lang="ru-RU" sz="1800" b="1" i="1" dirty="0" err="1">
                <a:solidFill>
                  <a:srgbClr val="003300"/>
                </a:solidFill>
                <a:latin typeface="Georgia" panose="02040502050405020303" pitchFamily="18" charset="0"/>
              </a:rPr>
              <a:t>facilis</a:t>
            </a:r>
            <a:r>
              <a:rPr lang="ru-RU" sz="1800" b="1" dirty="0">
                <a:solidFill>
                  <a:srgbClr val="003300"/>
                </a:solidFill>
                <a:latin typeface="Georgia" panose="02040502050405020303" pitchFamily="18" charset="0"/>
              </a:rPr>
              <a:t> — «лёгкий, удобный») — это человек, обеспечивающий успешную групповую коммуникацию</a:t>
            </a:r>
            <a:r>
              <a:rPr lang="ru-RU" sz="1800" b="1" dirty="0" smtClean="0">
                <a:solidFill>
                  <a:srgbClr val="003300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b="1" dirty="0" err="1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Фасилитатор</a:t>
            </a:r>
            <a:r>
              <a:rPr lang="ru-RU" sz="1800" b="1" dirty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 — это тот, кто превращает процесс коммуникации в удобный и лёгкий для всех её участников.</a:t>
            </a:r>
            <a:endParaRPr lang="ru-RU" sz="18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Georgia" panose="02040502050405020303" pitchFamily="18" charset="0"/>
              </a:rPr>
              <a:t>Фасилитатором 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Georgia" panose="02040502050405020303" pitchFamily="18" charset="0"/>
              </a:rPr>
              <a:t>называют педагога, который помогает ребёнку в процессе развития, облегчает «трудную работу роста» </a:t>
            </a:r>
            <a:r>
              <a:rPr lang="ru-RU" sz="1800" b="1" dirty="0">
                <a:solidFill>
                  <a:srgbClr val="252525"/>
                </a:solidFill>
                <a:latin typeface="Georgia" panose="02040502050405020303" pitchFamily="18" charset="0"/>
              </a:rPr>
              <a:t>(в этом значении термин был введён К. </a:t>
            </a:r>
            <a:r>
              <a:rPr lang="ru-RU" sz="1800" b="1" dirty="0" err="1">
                <a:solidFill>
                  <a:srgbClr val="252525"/>
                </a:solidFill>
                <a:latin typeface="Georgia" panose="02040502050405020303" pitchFamily="18" charset="0"/>
              </a:rPr>
              <a:t>Роджерсом</a:t>
            </a:r>
            <a:r>
              <a:rPr lang="ru-RU" sz="1800" b="1" dirty="0">
                <a:solidFill>
                  <a:srgbClr val="252525"/>
                </a:solidFill>
                <a:latin typeface="Georgia" panose="02040502050405020303" pitchFamily="18" charset="0"/>
              </a:rPr>
              <a:t>).</a:t>
            </a:r>
          </a:p>
          <a:p>
            <a:pPr marL="0">
              <a:spcBef>
                <a:spcPts val="0"/>
              </a:spcBef>
            </a:pPr>
            <a:endParaRPr lang="ru-RU" sz="18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0" algn="ctr">
              <a:spcBef>
                <a:spcPts val="0"/>
              </a:spcBef>
            </a:pPr>
            <a:endParaRPr lang="ru-RU" sz="1800" b="1" dirty="0" smtClean="0">
              <a:solidFill>
                <a:schemeClr val="accent6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68580" indent="-342900" algn="ctr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0" y="1052736"/>
            <a:ext cx="3275856" cy="4019338"/>
          </a:xfrm>
          <a:prstGeom prst="vertic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ГОТОВ: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E8B7B7">
                    <a:lumMod val="10000"/>
                  </a:srgbClr>
                </a:solidFill>
                <a:latin typeface="Georgia" panose="02040502050405020303" pitchFamily="18" charset="0"/>
              </a:rPr>
              <a:t>Поддержать;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E8B7B7">
                    <a:lumMod val="10000"/>
                  </a:srgbClr>
                </a:solidFill>
                <a:latin typeface="Georgia" panose="02040502050405020303" pitchFamily="18" charset="0"/>
              </a:rPr>
              <a:t>Усложнить игру;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E8B7B7">
                    <a:lumMod val="10000"/>
                  </a:srgbClr>
                </a:solidFill>
                <a:latin typeface="Georgia" panose="02040502050405020303" pitchFamily="18" charset="0"/>
              </a:rPr>
              <a:t>Вовремя предложить и добавить необходимый материал; Выслушать вопросы;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E8B7B7">
                    <a:lumMod val="10000"/>
                  </a:srgbClr>
                </a:solidFill>
                <a:latin typeface="Georgia" panose="02040502050405020303" pitchFamily="18" charset="0"/>
              </a:rPr>
              <a:t>Дать дополни-тельную информацию</a:t>
            </a:r>
            <a:r>
              <a:rPr lang="ru-RU" dirty="0" smtClean="0">
                <a:solidFill>
                  <a:srgbClr val="E8B7B7">
                    <a:lumMod val="10000"/>
                  </a:srgbClr>
                </a:solidFill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dirty="0">
              <a:solidFill>
                <a:srgbClr val="E8B7B7">
                  <a:lumMod val="10000"/>
                </a:srgbClr>
              </a:solidFill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2915816" y="1052736"/>
            <a:ext cx="3168352" cy="3888432"/>
          </a:xfrm>
          <a:prstGeom prst="vertic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СОЗДАЕТ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«Среду обитания» в группе: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Куда ребенок хочет возвращаться;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Где ребенок чувствует  себя нужным и успешным.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5907272" y="1052736"/>
            <a:ext cx="3168352" cy="3888432"/>
          </a:xfrm>
          <a:prstGeom prst="vertic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СПОСОБЕН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E8B7B7">
                  <a:lumMod val="50000"/>
                </a:srgbClr>
              </a:solidFill>
              <a:latin typeface="Georgia" panose="0204050205040502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7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Наблюдать за детьми;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7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Анализировать;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7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Понимать различия в темах развития и возможностях детей.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sz="17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sz="17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sz="17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sz="17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b="1" dirty="0">
              <a:solidFill>
                <a:srgbClr val="E8B7B7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628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39552" y="1597025"/>
          <a:ext cx="8136904" cy="41085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277088"/>
                <a:gridCol w="1859816"/>
              </a:tblGrid>
              <a:tr h="126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Офлайн-мероприятия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2. Офлайн-мероприятия для педагогов ОО</a:t>
                      </a:r>
                      <a:endParaRPr lang="ru-RU" sz="1200" b="1" dirty="0"/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3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Тема мероприятия</a:t>
                      </a:r>
                    </a:p>
                  </a:txBody>
                  <a:tcPr marL="1973" marR="1973" marT="1973" marB="1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Стоимость</a:t>
                      </a:r>
                    </a:p>
                  </a:txBody>
                  <a:tcPr marL="1973" marR="1973" marT="1973" marB="1973" anchor="ctr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Организация учебно-исследовательской деятельности обучающихся в контексте ФГОС ООО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Диагностическая работа в образовательной организации в соответствии с ФГОС. Диагностика эмоционально-личностных особенностей детей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Технологии деятельностной педагогики в контексте ФГОС основного общего образования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Проектирование индивидуального образовательного маршрута обучающегося в контексте ФГОС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Личностно-профессиональное саморазвитие педагога в инновационной деятельности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Средства и формы достижения метапредметных результатов в соответствии с ФГОС ОО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Рейтинговая оценка как средство и метод повышения качества образовательной деятельности обучающихся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75150" y="141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75556" y="1414791"/>
          <a:ext cx="8136904" cy="508972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277088"/>
                <a:gridCol w="1859816"/>
              </a:tblGrid>
              <a:tr h="126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Офлайн-мероприятия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2. Офлайн-мероприятия для педагогов ОО</a:t>
                      </a:r>
                      <a:endParaRPr lang="ru-RU" sz="1200" b="1" dirty="0"/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3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Тема мероприятия</a:t>
                      </a:r>
                    </a:p>
                  </a:txBody>
                  <a:tcPr marL="1973" marR="1973" marT="1973" marB="1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Стоимость</a:t>
                      </a:r>
                    </a:p>
                  </a:txBody>
                  <a:tcPr marL="1973" marR="1973" marT="1973" marB="1973" anchor="ctr"/>
                </a:tc>
              </a:tr>
              <a:tr h="493463">
                <a:tc>
                  <a:txBody>
                    <a:bodyPr/>
                    <a:lstStyle/>
                    <a:p>
                      <a:r>
                        <a:rPr lang="ru-RU" sz="1200" dirty="0"/>
                        <a:t>Семинар: </a:t>
                      </a:r>
                      <a:r>
                        <a:rPr lang="ru-RU" sz="1200" dirty="0">
                          <a:hlinkClick r:id="rId2"/>
                        </a:rPr>
                        <a:t>Особенности подготовки учащихся к выполнению учебно-исследовательских и проектных работ для участия во </a:t>
                      </a:r>
                      <a:r>
                        <a:rPr lang="ru-RU" sz="1200" dirty="0" err="1">
                          <a:hlinkClick r:id="rId2"/>
                        </a:rPr>
                        <a:t>вероссийских</a:t>
                      </a:r>
                      <a:r>
                        <a:rPr lang="ru-RU" sz="1200" dirty="0">
                          <a:hlinkClick r:id="rId2"/>
                        </a:rPr>
                        <a:t> и международных конкурсах</a:t>
                      </a:r>
                      <a:endParaRPr lang="ru-RU" sz="1200" dirty="0"/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стоимость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r>
                        <a:rPr lang="ru-RU" sz="1200"/>
                        <a:t>Семинар: </a:t>
                      </a:r>
                      <a:r>
                        <a:rPr lang="ru-RU" sz="1200">
                          <a:hlinkClick r:id="rId3"/>
                        </a:rPr>
                        <a:t>Формирование ИКТ–компетенций обучающихся в условиях реализации ФГОС ОО</a:t>
                      </a:r>
                      <a:endParaRPr lang="ru-RU" sz="1200"/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стоимость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r>
                        <a:rPr lang="ru-RU" sz="1200"/>
                        <a:t>Семинар: </a:t>
                      </a:r>
                      <a:r>
                        <a:rPr lang="ru-RU" sz="1200">
                          <a:hlinkClick r:id="rId4"/>
                        </a:rPr>
                        <a:t>Вебинар-тренинг. Формирование ИКТ-компетенций педагогов в условиях реализации ФГОС ОО.</a:t>
                      </a:r>
                      <a:endParaRPr lang="ru-RU" sz="1200"/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стоимость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r>
                        <a:rPr lang="ru-RU" sz="1200"/>
                        <a:t>Мастер-класс: </a:t>
                      </a:r>
                      <a:r>
                        <a:rPr lang="ru-RU" sz="1200">
                          <a:hlinkClick r:id="rId5"/>
                        </a:rPr>
                        <a:t>Моделирование урочной деятельности в условиях реализации ФГОС ООО.</a:t>
                      </a:r>
                      <a:endParaRPr lang="ru-RU" sz="1200"/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стоимость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r>
                        <a:rPr lang="ru-RU" sz="1200" dirty="0"/>
                        <a:t>Мастер-класс: </a:t>
                      </a:r>
                      <a:r>
                        <a:rPr lang="ru-RU" sz="1200" dirty="0">
                          <a:hlinkClick r:id="rId6"/>
                        </a:rPr>
                        <a:t>Проективные методы диагностики психических состояний обучающихся средних и старших классов.</a:t>
                      </a:r>
                      <a:endParaRPr lang="ru-RU" sz="1200" dirty="0"/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руб., сертификат входит в стоимость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493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Конструирование классного часа по проблемам духовно-нравственного развития обучающихся подросткового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возраста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200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  <a:tr h="5486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Методы и приемы формирования и оценки УУД младших школьников в соответствии с ФГОС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НОО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 300 руб., Сертификат входит в стоимость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75150" y="141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37050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Приглашаем Вас принять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 г.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2300" y="53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21163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9488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067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67544" y="947629"/>
          <a:ext cx="8136904" cy="580506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904656"/>
                <a:gridCol w="2232248"/>
              </a:tblGrid>
              <a:tr h="1839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Офлайн-мероприятия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9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3. Офлайн-мероприятия для руководителей и заместителей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99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Тема мероприятия</a:t>
                      </a:r>
                    </a:p>
                  </a:txBody>
                  <a:tcPr marL="1973" marR="1973" marT="1973" marB="1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Стоимость</a:t>
                      </a:r>
                    </a:p>
                  </a:txBody>
                  <a:tcPr marL="1973" marR="1973" marT="1973" marB="1973" anchor="ctr"/>
                </a:tc>
              </a:tr>
              <a:tr h="7243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Аттестация педагогов: новые правила. Какие изменения внесены в порядок проведения аттестации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7243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Учебно-методическое и информационное обеспечение образовательного процесса как необходимое условие реализации ФГОС.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7243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Новый порядок проведения аттестации педагогических работников. Комментарии и разъяснения к приказу от 7 апреля 2014 года № 276 и положению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7243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Организация работы по профилактике детского дорожно-транспортного травматизма (в условиях реализации ФГОС)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7243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Разработка локальных нормативных актов образовательной организации в соответствии с федеральным законом «Об образовании в Российской Федерации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7243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Управление качеством образования: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компетентностный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 подход в контексте ФГОС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ОО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хит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декабря</a:t>
                      </a: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  <a:tr h="18399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Для педагогов, работающих с детьми ОВЗ</a:t>
                      </a:r>
                    </a:p>
                  </a:txBody>
                  <a:tcPr marL="1973" marR="1973" marT="1973" marB="1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18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Особенности организации образовательной деятельности для лиц с ограниченными возможностями здоровья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доступа 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руб., сертификат входит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3" marR="1973" marT="1973" marB="1973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75150" y="141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375" y="18864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ЦУП </a:t>
            </a:r>
            <a:r>
              <a:rPr lang="ru-RU" dirty="0"/>
              <a:t>предоставляет: удобный способ запуска, установки и удаления программ; «дружественный» интерфейс пользователя; быстрый переход на главные </a:t>
            </a:r>
            <a:r>
              <a:rPr lang="ru-RU" dirty="0" err="1"/>
              <a:t>интернет-ресурсы</a:t>
            </a:r>
            <a:r>
              <a:rPr lang="ru-RU" dirty="0"/>
              <a:t> издательства.</a:t>
            </a:r>
          </a:p>
        </p:txBody>
      </p:sp>
      <p:pic>
        <p:nvPicPr>
          <p:cNvPr id="1026" name="Picture 2" descr="http://www.uchmag.ru/acc/files/acc2-main-scree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66515"/>
            <a:ext cx="6771430" cy="48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9718" y="6309320"/>
            <a:ext cx="1381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Подробнее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5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1819672" y="188640"/>
            <a:ext cx="5961856" cy="4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200" b="1" dirty="0">
                <a:solidFill>
                  <a:schemeClr val="tx2"/>
                </a:solidFill>
                <a:latin typeface="Times New Roman" pitchFamily="18" charset="0"/>
              </a:rPr>
              <a:t>КОНТАКТЫ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331640" y="1052736"/>
            <a:ext cx="5961856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Наш адрес: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4000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79</a:t>
            </a: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г. Волгоград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Ул. Кирова, д. 143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Издательство «Учитель»</a:t>
            </a:r>
            <a:endParaRPr lang="ru-RU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Наш сайт: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www.uchitel-izd.ru</a:t>
            </a:r>
            <a:endParaRPr lang="ru-RU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Наши 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электронные адреса: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webinar@uchitel-izd.ru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met@uchitel-izd.ru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8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836712"/>
            <a:ext cx="676875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effectLst/>
              </a:rPr>
              <a:t>Благодарим за участие</a:t>
            </a:r>
            <a:r>
              <a:rPr lang="en-US" sz="40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C00000"/>
                </a:solidFill>
                <a:effectLst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</a:rPr>
              <a:t> в </a:t>
            </a:r>
            <a:r>
              <a:rPr lang="ru-RU" sz="4000" dirty="0" err="1">
                <a:solidFill>
                  <a:srgbClr val="C00000"/>
                </a:solidFill>
                <a:effectLst/>
              </a:rPr>
              <a:t>в</a:t>
            </a:r>
            <a:r>
              <a:rPr lang="ru-RU" sz="4000" dirty="0" err="1" smtClean="0">
                <a:solidFill>
                  <a:srgbClr val="C00000"/>
                </a:solidFill>
                <a:effectLst/>
              </a:rPr>
              <a:t>ебинаре</a:t>
            </a:r>
            <a:endParaRPr lang="ru-RU" sz="4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2" descr="C:\Users\Vilkova\AppData\Local\Microsoft\Windows\Temporary Internet Files\Content.IE5\OLPX5LZP\MC9004339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600" y="2954215"/>
            <a:ext cx="2183185" cy="21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ilkova\AppData\Local\Microsoft\Windows\Temporary Internet Files\Content.IE5\1FEQ4JYK\MC9004339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31639" y="2954215"/>
            <a:ext cx="2268919" cy="22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23528" y="5593557"/>
            <a:ext cx="8244917" cy="1045864"/>
            <a:chOff x="216737" y="5967353"/>
            <a:chExt cx="8603735" cy="7971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16737" y="5967353"/>
              <a:ext cx="4451084" cy="797164"/>
              <a:chOff x="534246" y="5980861"/>
              <a:chExt cx="4451084" cy="79716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619672" y="6350194"/>
                <a:ext cx="241770" cy="42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3262" y="6043659"/>
                <a:ext cx="3532068" cy="46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</a:rPr>
                  <a:t>Издательство «Учитель»</a:t>
                </a:r>
              </a:p>
              <a:p>
                <a:r>
                  <a:rPr lang="en-US" sz="1600" dirty="0" smtClean="0">
                    <a:solidFill>
                      <a:prstClr val="black"/>
                    </a:solidFill>
                    <a:hlinkClick r:id="rId4"/>
                  </a:rPr>
                  <a:t>www.uchitel-izd.ru</a:t>
                </a:r>
                <a:r>
                  <a:rPr lang="ru-RU" sz="1600" b="1" dirty="0" smtClean="0">
                    <a:solidFill>
                      <a:prstClr val="black"/>
                    </a:solidFill>
                  </a:rPr>
                  <a:t> 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4246" y="5980861"/>
                <a:ext cx="919016" cy="701848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5288404" y="6126410"/>
              <a:ext cx="3532068" cy="35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Вопросы, связанные с вебинарами можно задать по адресу: </a:t>
              </a:r>
              <a:r>
                <a:rPr lang="en-US" sz="1200" b="1" dirty="0" smtClean="0">
                  <a:hlinkClick r:id="rId6"/>
                </a:rPr>
                <a:t>webinar@uchitel-izd.ru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13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568952" cy="5112568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ts val="1425"/>
              </a:lnSpc>
              <a:spcAft>
                <a:spcPts val="0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как источник эмоционального тепла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</a:t>
            </a: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поддержки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без которых ребенок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чувствует себя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беззащитным 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беспомощным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 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• как власть, распорядитель благ,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наказаний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поощрений,</a:t>
            </a:r>
          </a:p>
          <a:p>
            <a:pPr>
              <a:lnSpc>
                <a:spcPts val="1425"/>
              </a:lnSpc>
              <a:spcAft>
                <a:spcPts val="0"/>
              </a:spcAft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как образец, пример для подражания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воплощение мудрости и личных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человеческих качеств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 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• как старший друг и советчик,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которому</a:t>
            </a: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можно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доверять.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016" y="260648"/>
            <a:ext cx="8856984" cy="864096"/>
          </a:xfrm>
          <a:noFill/>
          <a:effectLst>
            <a:softEdge rad="317500"/>
          </a:effectLst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2200" dirty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ru-RU" sz="2200" dirty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2200" dirty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ru-RU" sz="2200" dirty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2200" dirty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200" dirty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2200" dirty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200" dirty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rgbClr val="B13F9A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anose="02040502050405020303" pitchFamily="18" charset="0"/>
                <a:ea typeface="+mn-ea"/>
                <a:cs typeface="+mn-cs"/>
              </a:rPr>
              <a:t>В глазах ребенка педагоги выступают  в нескольких ролях: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0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" y="188641"/>
            <a:ext cx="8735888" cy="1440159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Взаимодействие  взрослых с детьми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– центральный пункт системы дошкольного образования.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1680" y="1628800"/>
            <a:ext cx="7344816" cy="4968552"/>
          </a:xfr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25000"/>
                  </a:schemeClr>
                </a:solidFill>
                <a:latin typeface="Georgia" panose="02040502050405020303" pitchFamily="18" charset="0"/>
              </a:rPr>
              <a:t>Педагоги и все, кто контактирует с маленькими детьми, играют важнейшую роль в развитии  у детей: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Georgia" panose="02040502050405020303" pitchFamily="18" charset="0"/>
              </a:rPr>
              <a:t>Самоуважения и самоуверенности в себе;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Georgia" panose="02040502050405020303" pitchFamily="18" charset="0"/>
              </a:rPr>
              <a:t>Желания и умения учиться на протяжении </a:t>
            </a:r>
            <a:r>
              <a:rPr lang="ru-RU" sz="2800" b="1" dirty="0">
                <a:latin typeface="Georgia" panose="02040502050405020303" pitchFamily="18" charset="0"/>
              </a:rPr>
              <a:t>в</a:t>
            </a:r>
            <a:r>
              <a:rPr lang="ru-RU" sz="2800" b="1" dirty="0" smtClean="0">
                <a:latin typeface="Georgia" panose="02040502050405020303" pitchFamily="18" charset="0"/>
              </a:rPr>
              <a:t>сей жизни;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Georgia" panose="02040502050405020303" pitchFamily="18" charset="0"/>
              </a:rPr>
              <a:t>Умения жить и работать с другими людьми;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Georgia" panose="02040502050405020303" pitchFamily="18" charset="0"/>
              </a:rPr>
              <a:t>Межкультурной и межличностной толерантности.</a:t>
            </a:r>
            <a:endParaRPr lang="ru-RU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97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ке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4449</Words>
  <Application>Microsoft Office PowerPoint</Application>
  <PresentationFormat>Экран (4:3)</PresentationFormat>
  <Paragraphs>953</Paragraphs>
  <Slides>75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75</vt:i4>
      </vt:variant>
    </vt:vector>
  </HeadingPairs>
  <TitlesOfParts>
    <vt:vector size="91" baseType="lpstr">
      <vt:lpstr>Aharoni</vt:lpstr>
      <vt:lpstr>Arial</vt:lpstr>
      <vt:lpstr>Arial Black</vt:lpstr>
      <vt:lpstr>Calibri</vt:lpstr>
      <vt:lpstr>Constantia</vt:lpstr>
      <vt:lpstr>Courier New</vt:lpstr>
      <vt:lpstr>FrankRuehl</vt:lpstr>
      <vt:lpstr>Georgia</vt:lpstr>
      <vt:lpstr>Helvetica Neue</vt:lpstr>
      <vt:lpstr>Optima Cyr</vt:lpstr>
      <vt:lpstr>Symbol</vt:lpstr>
      <vt:lpstr>Times New Roman</vt:lpstr>
      <vt:lpstr>Tw Cen MT</vt:lpstr>
      <vt:lpstr>Wingdings</vt:lpstr>
      <vt:lpstr>Тема Office</vt:lpstr>
      <vt:lpstr>Паркет</vt:lpstr>
      <vt:lpstr>Презентация PowerPoint</vt:lpstr>
      <vt:lpstr>Презентация PowerPoint</vt:lpstr>
      <vt:lpstr>Содержательные вопросы семинара: </vt:lpstr>
      <vt:lpstr>Презентация PowerPoint</vt:lpstr>
      <vt:lpstr>Презентация PowerPoint</vt:lpstr>
      <vt:lpstr>Сотрудничество – это общение «на равных», где никому не принадлежит привилегия указывать, контролировать, оценивать.   </vt:lpstr>
      <vt:lpstr>Роль педагога во взаимодействии с детьми </vt:lpstr>
      <vt:lpstr>          В глазах ребенка педагоги выступают  в нескольких ролях:</vt:lpstr>
      <vt:lpstr>Взаимодействие  взрослых с детьми – центральный пункт системы дошкольного образования. </vt:lpstr>
      <vt:lpstr>Принцип личностно-ориентированного взаимодействия с детьми находится в центе образования детей дошкольного возраста</vt:lpstr>
      <vt:lpstr> Личностно-ориентированное взаимодействие</vt:lpstr>
      <vt:lpstr>Личностно-ориентированное взаимодействие взрослых и детей является основным средством для достижения эмоционального благополучия и развития способностей и личной культуры каждого ребенка.  </vt:lpstr>
      <vt:lpstr>Индивидуализация – один из главных принципов образования детей дошкольного возраста и предполагает:</vt:lpstr>
      <vt:lpstr>При правильном выстроенном взаимодействии  педагога с детьми у ребенка развивается:  - Чувство собственного  «Я»;  - Чувство принадлежности к определенному сообществу.</vt:lpstr>
      <vt:lpstr>Построение взаимодействия с детьми </vt:lpstr>
      <vt:lpstr>Анализ  общения  педагогов с детьми показал:  </vt:lpstr>
      <vt:lpstr>Модели  педагогического взаимодействия  педагога с детьми</vt:lpstr>
      <vt:lpstr>ОБРАЗОВАТЕЛЬНАЯ  </vt:lpstr>
      <vt:lpstr>Стратегия образования </vt:lpstr>
      <vt:lpstr>Учебно-дисциплинарная модель </vt:lpstr>
      <vt:lpstr>Взросло-детская (партнерская) модель </vt:lpstr>
      <vt:lpstr>Свободная самостоятельная деятельность детей.  </vt:lpstr>
      <vt:lpstr>       Гармоничное сочетание в программе трёх подходов  позволяет:  - осуществлять проблемное обучение, направлять и обогащать развитие детей;  - организовать для детей культурное пространство свободного действия, необходимое для процесса индивидуализации.</vt:lpstr>
      <vt:lpstr>Основные модели взаимодействия педагога с детьми</vt:lpstr>
      <vt:lpstr>Основные модели взаимодействия педагога с детьми</vt:lpstr>
      <vt:lpstr>Основные модели взаимодействия педагога с детьми</vt:lpstr>
      <vt:lpstr>Недирективная модель взаимодействия педагога с детьми подразумевает: </vt:lpstr>
      <vt:lpstr>      Директивной моделью взаимодействия отличаются :  - педагоги, с недостаточным уровнем психологической культуры;  - педагоги, стремящиеся ускорить темп развития детей вопреки их индивидуальным возможностям.  </vt:lpstr>
      <vt:lpstr>Для недирективной модели взаимодействия характерна:</vt:lpstr>
      <vt:lpstr> Недирективная модель  взаимодействия  педагога с воспитанниками обеспечивает:</vt:lpstr>
      <vt:lpstr>Недирективная модель поведения взаимодействия присуща педагогам с демократическим  стилем общения.  </vt:lpstr>
      <vt:lpstr>Директивная модель поведения взаимодействия присуща педагогам с авторитарным стилем общения.</vt:lpstr>
      <vt:lpstr>Рекомендации для педагогов, применяющих директивную модель поведения с детьми: </vt:lpstr>
      <vt:lpstr>Недирективная модель взаимодействия позволяет ребенку: </vt:lpstr>
      <vt:lpstr>ПОСТРОЕНИЕ ВЗАИМОДЕЙСТВИЯ ПЕДАГОГА С ДЕТЬМИ</vt:lpstr>
      <vt:lpstr>Возможность экспериментировать и исследовать способствует развитию личной инициативы и творческого мышления детей.</vt:lpstr>
      <vt:lpstr>2. Развитие ответственности и самоконтроля.</vt:lpstr>
      <vt:lpstr>3. Развитие  у детей чувства уверенности в себе и позитивной самооценке. </vt:lpstr>
      <vt:lpstr>Деятельность ребенка успешна – самооценка возрастает. Ребенок воспринимает себя способным и умеющим справляться с проблемами.   </vt:lpstr>
      <vt:lpstr>Презентация PowerPoint</vt:lpstr>
      <vt:lpstr>4.  Социально-коммуникативное развитие </vt:lpstr>
      <vt:lpstr>5. Учите детей работать в команде.</vt:lpstr>
      <vt:lpstr>6. Развитие независимого и критического мышления детей.</vt:lpstr>
      <vt:lpstr>Правила педагога профессионала </vt:lpstr>
      <vt:lpstr>4. Быть гибким, уметь следовать ситуации Всем известно: умный меняет свое мнение, глупый – никогда.  Есть хорошее человеческое качество – упорство, но, достигая крайнего предела, оно превращается в ослиное упрямство. Умный, творческий человек способен  отказаться от усвоенной точки зрения и принять новую, если последняя более действенна и справедлива.  5. Самому быть творческим Общаясь с ребенком, педагог демонстрирует ему образцы творческого поведения и деятельности. Однако мало самому быть творческим, создавать обстановку творчества, надо заботиться о том, чтобы увлечь этим ребенка, сделать творчество его потребностью. </vt:lpstr>
      <vt:lpstr>ВЫВОДЫ:</vt:lpstr>
      <vt:lpstr>Ребенок, который переносит меньше оскорблений, вырастает человеком, более сознающим свое достоинство.                                    Фридрих Энгельс  </vt:lpstr>
      <vt:lpstr>Источники информации</vt:lpstr>
      <vt:lpstr>  Спасибо за внимание! До новых встреч!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участие  в вебинаре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Черноиванова Наталья</dc:creator>
  <cp:lastModifiedBy>Marina</cp:lastModifiedBy>
  <cp:revision>372</cp:revision>
  <dcterms:created xsi:type="dcterms:W3CDTF">2013-09-03T10:23:08Z</dcterms:created>
  <dcterms:modified xsi:type="dcterms:W3CDTF">2015-03-11T10:28:47Z</dcterms:modified>
</cp:coreProperties>
</file>