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6" r:id="rId2"/>
    <p:sldId id="293" r:id="rId3"/>
    <p:sldId id="271" r:id="rId4"/>
    <p:sldId id="292" r:id="rId5"/>
    <p:sldId id="272" r:id="rId6"/>
    <p:sldId id="294" r:id="rId7"/>
    <p:sldId id="274" r:id="rId8"/>
    <p:sldId id="279" r:id="rId9"/>
    <p:sldId id="276" r:id="rId10"/>
    <p:sldId id="286" r:id="rId11"/>
    <p:sldId id="306" r:id="rId12"/>
    <p:sldId id="307" r:id="rId13"/>
    <p:sldId id="285" r:id="rId14"/>
    <p:sldId id="303" r:id="rId15"/>
    <p:sldId id="280" r:id="rId16"/>
    <p:sldId id="288" r:id="rId17"/>
    <p:sldId id="289" r:id="rId18"/>
    <p:sldId id="281" r:id="rId19"/>
    <p:sldId id="301" r:id="rId20"/>
    <p:sldId id="308" r:id="rId21"/>
    <p:sldId id="302" r:id="rId22"/>
    <p:sldId id="300" r:id="rId23"/>
    <p:sldId id="304" r:id="rId24"/>
    <p:sldId id="305" r:id="rId25"/>
    <p:sldId id="291" r:id="rId26"/>
    <p:sldId id="297" r:id="rId27"/>
    <p:sldId id="258" r:id="rId28"/>
    <p:sldId id="259" r:id="rId29"/>
    <p:sldId id="260" r:id="rId30"/>
    <p:sldId id="261" r:id="rId31"/>
    <p:sldId id="262" r:id="rId32"/>
    <p:sldId id="263" r:id="rId33"/>
    <p:sldId id="264" r:id="rId34"/>
    <p:sldId id="265" r:id="rId35"/>
    <p:sldId id="266" r:id="rId36"/>
    <p:sldId id="267" r:id="rId37"/>
    <p:sldId id="295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8000"/>
    <a:srgbClr val="FF33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361" autoAdjust="0"/>
    <p:restoredTop sz="94660"/>
  </p:normalViewPr>
  <p:slideViewPr>
    <p:cSldViewPr>
      <p:cViewPr>
        <p:scale>
          <a:sx n="60" d="100"/>
          <a:sy n="60" d="100"/>
        </p:scale>
        <p:origin x="-2112" y="-5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510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03663"/>
            <a:ext cx="4038600" cy="21526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38DFEA-7A5F-4865-B73B-3CC0B52A58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mdou24balahna.edusite.ru/images/p189_mal-chikspalkoy.jp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mdou24balahna.edusite.ru/images/p189_b_55935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4.png"/><Relationship Id="rId4" Type="http://schemas.openxmlformats.org/officeDocument/2006/relationships/image" Target="../media/image27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mdou24balahna.edusite.ru/images/p189_mal-chikspalkoy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gif"/><Relationship Id="rId5" Type="http://schemas.openxmlformats.org/officeDocument/2006/relationships/slide" Target="slide6.xml"/><Relationship Id="rId4" Type="http://schemas.openxmlformats.org/officeDocument/2006/relationships/slide" Target="slide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slide" Target="slide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4.gi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jpeg"/><Relationship Id="rId5" Type="http://schemas.openxmlformats.org/officeDocument/2006/relationships/hyperlink" Target="http://mdou24balahna.edusite.ru/images/p189_mal-chikspalkoy.jpg" TargetMode="External"/><Relationship Id="rId4" Type="http://schemas.openxmlformats.org/officeDocument/2006/relationships/image" Target="../media/image40.gi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hyperlink" Target="http://mdou24balahna.edusite.ru/images/p189_mal-chikspalkoy.jpg" TargetMode="External"/><Relationship Id="rId7" Type="http://schemas.openxmlformats.org/officeDocument/2006/relationships/slide" Target="slide2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E:\&#1084;&#1072;&#1084;&#1072;\&#1076;&#1077;&#1090;&#1089;&#1082;&#1080;&#1077;%20&#1087;&#1077;&#1089;&#1085;&#1080;\&#1085;&#1086;&#1074;&#1099;&#1077;%20&#1076;&#1077;&#1090;&#1089;&#1082;&#1080;&#1077;%20&#1087;&#1077;&#1089;&#1085;&#1080;\&#1053;&#1086;&#1074;&#1099;&#1077;%20&#1076;&#1077;&#1090;&#1089;&#1082;&#1080;&#1077;%20&#1087;&#1077;&#1089;&#1085;&#1080;%201\&#1050;&#1086;&#1075;&#1076;&#1072;%20&#1087;&#1086;&#1102;&#1090;%20&#1089;&#1074;&#1077;&#1090;&#1086;&#1092;&#1086;&#1088;&#1099;.mp3" TargetMode="External"/><Relationship Id="rId6" Type="http://schemas.openxmlformats.org/officeDocument/2006/relationships/slide" Target="slide3.xml"/><Relationship Id="rId5" Type="http://schemas.openxmlformats.org/officeDocument/2006/relationships/image" Target="../media/image4.gif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6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 l="2899" t="3279" r="638" b="-16691"/>
          <a:stretch>
            <a:fillRect/>
          </a:stretch>
        </p:blipFill>
        <p:spPr bwMode="auto">
          <a:xfrm>
            <a:off x="1142976" y="357166"/>
            <a:ext cx="7000924" cy="5500726"/>
          </a:xfrm>
          <a:prstGeom prst="flowChartConnector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3" name="Рисунок 2" descr="http://mdou24balahna.edusite.ru/img/p189_mal-chikspalkoy.jpg">
            <a:hlinkClick r:id="rId3"/>
          </p:cNvPr>
          <p:cNvPicPr/>
          <p:nvPr/>
        </p:nvPicPr>
        <p:blipFill>
          <a:blip r:embed="rId4"/>
          <a:srcRect l="-6820" t="-3947" r="-10665"/>
          <a:stretch>
            <a:fillRect/>
          </a:stretch>
        </p:blipFill>
        <p:spPr bwMode="auto">
          <a:xfrm>
            <a:off x="2643174" y="928670"/>
            <a:ext cx="3929090" cy="464347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5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Picture 1" descr="E:\мама\Мои рисунки\Животный мир- картинки\Олени, Лоси, Козлы и Бараны\00016635.JPG"/>
          <p:cNvPicPr>
            <a:picLocks noChangeAspect="1" noChangeArrowheads="1"/>
          </p:cNvPicPr>
          <p:nvPr/>
        </p:nvPicPr>
        <p:blipFill>
          <a:blip r:embed="rId2"/>
          <a:srcRect l="19855" t="20910" r="1667" b="14387"/>
          <a:stretch>
            <a:fillRect/>
          </a:stretch>
        </p:blipFill>
        <p:spPr bwMode="auto">
          <a:xfrm>
            <a:off x="1028164" y="0"/>
            <a:ext cx="7472926" cy="4143380"/>
          </a:xfrm>
          <a:prstGeom prst="rect">
            <a:avLst/>
          </a:prstGeom>
          <a:noFill/>
        </p:spPr>
      </p:pic>
      <p:pic>
        <p:nvPicPr>
          <p:cNvPr id="28673" name="Рисунок 6" descr="http://mdou24balahna.edusite.ru/images/znak5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68" y="285728"/>
            <a:ext cx="1285884" cy="1285884"/>
          </a:xfrm>
          <a:prstGeom prst="rect">
            <a:avLst/>
          </a:prstGeom>
          <a:noFill/>
        </p:spPr>
      </p:pic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1785918" y="4518898"/>
            <a:ext cx="5572164" cy="2339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Бродят здесь посреди дороги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Лоси, волки, носороги.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Ты, водитель, не спеши,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Пусть сперва пройдут ежи! 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85984" y="4214818"/>
            <a:ext cx="435888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000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Дикие животные:</a:t>
            </a:r>
            <a:endParaRPr lang="ru-RU" sz="4000" dirty="0" smtClean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4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2"/>
          <a:srcRect l="5896" t="52365" r="54010" b="13851"/>
          <a:stretch>
            <a:fillRect/>
          </a:stretch>
        </p:blipFill>
        <p:spPr bwMode="auto">
          <a:xfrm>
            <a:off x="928662" y="0"/>
            <a:ext cx="7165231" cy="4214842"/>
          </a:xfrm>
          <a:prstGeom prst="rect">
            <a:avLst/>
          </a:prstGeom>
          <a:noFill/>
        </p:spPr>
      </p:pic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2143108" y="4214818"/>
            <a:ext cx="5286412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Ни проехать, ни пройти,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Знак дорожный на пути!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Отдаёт приказы строго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Это место – обойти!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Хочешь прямо? Что ты, что ты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Здесь</a:t>
            </a:r>
            <a:endParaRPr kumimoji="0" lang="ru-RU" sz="26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357554" y="6143644"/>
            <a:ext cx="500066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дорожные работы.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68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68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6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4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2"/>
          <a:srcRect l="5896" t="15202" r="54010" b="52703"/>
          <a:stretch>
            <a:fillRect/>
          </a:stretch>
        </p:blipFill>
        <p:spPr bwMode="auto">
          <a:xfrm>
            <a:off x="642910" y="0"/>
            <a:ext cx="7715304" cy="4683174"/>
          </a:xfrm>
          <a:prstGeom prst="rect">
            <a:avLst/>
          </a:prstGeom>
          <a:noFill/>
        </p:spPr>
      </p:pic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214282" y="4714884"/>
            <a:ext cx="471490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Если ты поставил ногу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На проезжую дорогу,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Обрати вниманье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друг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baseline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Знак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дорожный- красный круг,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Человек идущий в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чёрном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4643374" y="4714884"/>
            <a:ext cx="450062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Красной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чёрточкой зачёркнут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baseline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дорога вроде, но..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Здесь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ходить запрещено!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929190" y="5903893"/>
            <a:ext cx="421481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Пешеходу проход запрещён.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8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3" descr="Добро пожаловать на сайт!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18" y="1643050"/>
            <a:ext cx="1214446" cy="22838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78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78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7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960"/>
                            </p:stCondLst>
                            <p:childTnLst>
                              <p:par>
                                <p:cTn id="2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3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3" name="Rectangle 5"/>
          <p:cNvSpPr>
            <a:spLocks noChangeArrowheads="1"/>
          </p:cNvSpPr>
          <p:nvPr/>
        </p:nvSpPr>
        <p:spPr bwMode="auto">
          <a:xfrm rot="10800000" flipV="1">
            <a:off x="428596" y="1571612"/>
            <a:ext cx="414340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Ехать, здесь, конечно можно,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Только очень осторожно –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Никогда не обгонять,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Пассажиров не менять!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0" name="Рисунок 2" descr="http://mdou24balahna.edusite.ru/images/znak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214290"/>
            <a:ext cx="2238384" cy="2238384"/>
          </a:xfrm>
          <a:prstGeom prst="rect">
            <a:avLst/>
          </a:prstGeom>
          <a:noFill/>
        </p:spPr>
      </p:pic>
      <p:pic>
        <p:nvPicPr>
          <p:cNvPr id="27649" name="Рисунок 3" descr="http://mdou24balahna.edusite.ru/images/znak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3702" y="928670"/>
            <a:ext cx="2286016" cy="2286016"/>
          </a:xfrm>
          <a:prstGeom prst="rect">
            <a:avLst/>
          </a:prstGeom>
          <a:noFill/>
        </p:spPr>
      </p:pic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357158" y="285728"/>
            <a:ext cx="4429156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Опасный поворот:</a:t>
            </a:r>
            <a:endParaRPr kumimoji="0" lang="ru-RU" sz="3600" b="0" i="0" u="none" strike="noStrike" cap="none" normalizeH="0" baseline="0" dirty="0" smtClean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Этот знак тревогу бьет –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Вот опасный поворот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!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5" name="Rectangle 7"/>
          <p:cNvSpPr>
            <a:spLocks noChangeArrowheads="1"/>
          </p:cNvSpPr>
          <p:nvPr/>
        </p:nvSpPr>
        <p:spPr bwMode="auto">
          <a:xfrm>
            <a:off x="642910" y="4071942"/>
            <a:ext cx="450059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Скользкая дорога:</a:t>
            </a:r>
            <a:endParaRPr kumimoji="0" lang="ru-RU" sz="3600" b="0" i="0" u="none" strike="noStrike" cap="none" normalizeH="0" baseline="0" dirty="0" smtClean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7654" name="Рисунок 4" descr="http://mdou24balahna.edusite.ru/images/znak3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86446" y="4000504"/>
            <a:ext cx="2428892" cy="2428892"/>
          </a:xfrm>
          <a:prstGeom prst="rect">
            <a:avLst/>
          </a:prstGeom>
          <a:noFill/>
        </p:spPr>
      </p:pic>
      <p:sp>
        <p:nvSpPr>
          <p:cNvPr id="27656" name="Rectangle 8"/>
          <p:cNvSpPr>
            <a:spLocks noChangeArrowheads="1"/>
          </p:cNvSpPr>
          <p:nvPr/>
        </p:nvSpPr>
        <p:spPr bwMode="auto">
          <a:xfrm>
            <a:off x="500034" y="4500570"/>
            <a:ext cx="4071934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Говорит знак этот строго: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“Очень скользкая дорога!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Ты с дорогой не шути,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Руль напрасно не крути!”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10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6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6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7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10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10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3" grpId="0"/>
      <p:bldP spid="27652" grpId="0"/>
      <p:bldP spid="27655" grpId="0"/>
      <p:bldP spid="2765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4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3" name="Picture 3"/>
          <p:cNvPicPr>
            <a:picLocks noChangeAspect="1" noChangeArrowheads="1"/>
          </p:cNvPicPr>
          <p:nvPr/>
        </p:nvPicPr>
        <p:blipFill>
          <a:blip r:embed="rId2"/>
          <a:srcRect l="4688" t="55685" r="53125" b="9512"/>
          <a:stretch>
            <a:fillRect/>
          </a:stretch>
        </p:blipFill>
        <p:spPr bwMode="auto">
          <a:xfrm>
            <a:off x="1142976" y="0"/>
            <a:ext cx="6715172" cy="3866288"/>
          </a:xfrm>
          <a:prstGeom prst="rect">
            <a:avLst/>
          </a:prstGeom>
          <a:noFill/>
        </p:spPr>
      </p:pic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1857356" y="3534013"/>
            <a:ext cx="4714908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rgbClr val="008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белом треугольнике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 окаёмкой красной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Человечкам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–школьникам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baseline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Очень безопасно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Этот знак дорожный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baseline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Знают все на свете: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Будьте осторожны,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baseline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На дороге…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4929190" y="6211669"/>
            <a:ext cx="171451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Дети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52" descr="human174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1428736"/>
            <a:ext cx="1366928" cy="23574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6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6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1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14282" y="0"/>
            <a:ext cx="8243888" cy="1314451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5400" b="1" dirty="0" smtClean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Comic Sans MS" pitchFamily="66" charset="0"/>
              </a:rPr>
              <a:t>Дорожные знаки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071670" y="1000108"/>
            <a:ext cx="5715040" cy="4429137"/>
          </a:xfrm>
        </p:spPr>
        <p:txBody>
          <a:bodyPr>
            <a:normAutofit/>
          </a:bodyPr>
          <a:lstStyle/>
          <a:p>
            <a:pPr marL="182563" lvl="1" indent="-3175" eaLnBrk="1" hangingPunct="1">
              <a:lnSpc>
                <a:spcPct val="80000"/>
              </a:lnSpc>
              <a:buFontTx/>
              <a:buNone/>
            </a:pPr>
            <a:r>
              <a:rPr lang="ru-RU" sz="1800" b="1" dirty="0" smtClean="0">
                <a:solidFill>
                  <a:srgbClr val="008000"/>
                </a:solidFill>
                <a:latin typeface="Comic Sans MS" pitchFamily="66" charset="0"/>
              </a:rPr>
              <a:t> </a:t>
            </a:r>
            <a:endParaRPr lang="ru-RU" sz="1800" b="1" dirty="0" smtClean="0">
              <a:solidFill>
                <a:srgbClr val="FF0066"/>
              </a:solidFill>
              <a:latin typeface="Comic Sans MS" pitchFamily="66" charset="0"/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ru-RU" sz="40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Запрещают знаки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Разное движение: обгоны, поворот-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И в</a:t>
            </a:r>
            <a:r>
              <a:rPr lang="ru-RU" sz="40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красные кружочки 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Обводит их народ</a:t>
            </a:r>
            <a:r>
              <a:rPr lang="ru-RU" sz="40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ru-RU" sz="1800" b="1" dirty="0" smtClean="0">
                <a:solidFill>
                  <a:srgbClr val="FF0066"/>
                </a:solidFill>
                <a:latin typeface="Comic Sans MS" pitchFamily="66" charset="0"/>
              </a:rPr>
              <a:t> 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ru-RU" sz="1800" b="1" dirty="0" smtClean="0">
              <a:solidFill>
                <a:srgbClr val="FF0066"/>
              </a:solidFill>
              <a:latin typeface="Comic Sans MS" pitchFamily="66" charset="0"/>
            </a:endParaRPr>
          </a:p>
        </p:txBody>
      </p:sp>
      <p:pic>
        <p:nvPicPr>
          <p:cNvPr id="9" name="Picture 18" descr="8"/>
          <p:cNvPicPr>
            <a:picLocks noChangeAspect="1" noChangeArrowheads="1"/>
          </p:cNvPicPr>
          <p:nvPr/>
        </p:nvPicPr>
        <p:blipFill>
          <a:blip r:embed="rId2">
            <a:lum contrast="66000"/>
          </a:blip>
          <a:srcRect l="28986" t="18466" r="52777" b="34833"/>
          <a:stretch>
            <a:fillRect/>
          </a:stretch>
        </p:blipFill>
        <p:spPr>
          <a:xfrm>
            <a:off x="5000628" y="4643446"/>
            <a:ext cx="1928826" cy="1919896"/>
          </a:xfrm>
          <a:prstGeom prst="flowChartConnector">
            <a:avLst/>
          </a:prstGeom>
        </p:spPr>
      </p:pic>
      <p:pic>
        <p:nvPicPr>
          <p:cNvPr id="11" name="Picture 18" descr="8"/>
          <p:cNvPicPr>
            <a:picLocks noChangeAspect="1" noChangeArrowheads="1"/>
          </p:cNvPicPr>
          <p:nvPr/>
        </p:nvPicPr>
        <p:blipFill>
          <a:blip r:embed="rId2">
            <a:lum contrast="66000"/>
          </a:blip>
          <a:srcRect l="5410" t="18789" r="77565" b="37880"/>
          <a:stretch>
            <a:fillRect/>
          </a:stretch>
        </p:blipFill>
        <p:spPr>
          <a:xfrm>
            <a:off x="210710" y="3571876"/>
            <a:ext cx="1950258" cy="1857388"/>
          </a:xfrm>
          <a:prstGeom prst="ellipse">
            <a:avLst/>
          </a:prstGeom>
        </p:spPr>
      </p:pic>
      <p:pic>
        <p:nvPicPr>
          <p:cNvPr id="8" name="Рисунок 10" descr="http://mdou24balahna.edusite.ru/images/znak9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60" y="4572008"/>
            <a:ext cx="2000264" cy="2000264"/>
          </a:xfrm>
          <a:prstGeom prst="rect">
            <a:avLst/>
          </a:prstGeom>
          <a:noFill/>
        </p:spPr>
      </p:pic>
      <p:pic>
        <p:nvPicPr>
          <p:cNvPr id="12" name="Рисунок 12" descr="http://mdou24balahna.edusite.ru/images/znak1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29454" y="3500438"/>
            <a:ext cx="2000264" cy="2000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4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http://mdou24balahna.edusite.ru/img/p189_b_55935.jpg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214290"/>
            <a:ext cx="5286380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0" y="785794"/>
            <a:ext cx="407196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Обгон запрещен:</a:t>
            </a:r>
            <a:endParaRPr kumimoji="0" lang="ru-RU" sz="3600" b="0" i="0" u="none" strike="noStrike" cap="none" normalizeH="0" baseline="0" dirty="0" smtClean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1357298"/>
            <a:ext cx="4143404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Знак любителей обгона</a:t>
            </a:r>
            <a:endParaRPr kumimoji="0" lang="ru-RU" sz="26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Объявляет все закона!</a:t>
            </a:r>
            <a:endParaRPr kumimoji="0" lang="ru-RU" sz="26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этом месте, сразу ясно,</a:t>
            </a:r>
            <a:endParaRPr kumimoji="0" lang="ru-RU" sz="26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Обгонять других опасно! </a:t>
            </a:r>
            <a:endParaRPr kumimoji="0" lang="ru-RU" sz="26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2571736" y="4888230"/>
            <a:ext cx="4714908" cy="1969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rgbClr val="008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Сообщает знак бесстрастно:</a:t>
            </a:r>
            <a:endParaRPr kumimoji="0" lang="ru-RU" sz="26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“Ехать здесь быстрей опасно!</a:t>
            </a:r>
            <a:endParaRPr kumimoji="0" lang="ru-RU" sz="26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Так что будьте вы добры</a:t>
            </a:r>
            <a:endParaRPr kumimoji="0" lang="ru-RU" sz="26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Снизить скорость до поры!” </a:t>
            </a:r>
            <a:endParaRPr kumimoji="0" lang="ru-RU" sz="26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-214346" y="4714884"/>
            <a:ext cx="88582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Ограничение  максимальной скорости:</a:t>
            </a:r>
            <a:endParaRPr lang="ru-RU" sz="3200" dirty="0">
              <a:ln>
                <a:solidFill>
                  <a:sysClr val="windowText" lastClr="000000"/>
                </a:solidFill>
              </a:ln>
            </a:endParaRPr>
          </a:p>
        </p:txBody>
      </p:sp>
      <p:pic>
        <p:nvPicPr>
          <p:cNvPr id="9" name="Рисунок 8" descr="1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487561">
            <a:off x="5211806" y="975259"/>
            <a:ext cx="1747446" cy="1090545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4714876" y="1071546"/>
            <a:ext cx="71438" cy="50006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986" name="Рисунок 10" descr="http://mdou24balahna.edusite.ru/images/znak9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6248" y="285728"/>
            <a:ext cx="928694" cy="928694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7000892" y="2714620"/>
            <a:ext cx="71438" cy="92869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985" name="Рисунок 11" descr="http://mdou24balahna.edusite.ru/images/znak10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72264" y="2000240"/>
            <a:ext cx="928694" cy="9286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1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1000"/>
                                        <p:tgtEl>
                                          <p:spTgt spid="41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/>
      <p:bldP spid="41988" grpId="0"/>
      <p:bldP spid="41989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3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Рисунок 12" descr="http://mdou24balahna.edusite.ru/images/znak1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636" y="857232"/>
            <a:ext cx="1952632" cy="1952632"/>
          </a:xfrm>
          <a:prstGeom prst="rect">
            <a:avLst/>
          </a:prstGeom>
          <a:noFill/>
        </p:spPr>
      </p:pic>
      <p:pic>
        <p:nvPicPr>
          <p:cNvPr id="43009" name="Рисунок 13" descr="http://mdou24balahna.edusite.ru/images/znak1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12" y="4214818"/>
            <a:ext cx="1881194" cy="1881194"/>
          </a:xfrm>
          <a:prstGeom prst="rect">
            <a:avLst/>
          </a:prstGeom>
          <a:noFill/>
        </p:spPr>
      </p:pic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714348" y="428604"/>
            <a:ext cx="485778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Подача звукового сигнала запрещена: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500034" y="1285860"/>
            <a:ext cx="5214974" cy="2923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Эй, водитель, не гуди,</a:t>
            </a:r>
            <a:endParaRPr kumimoji="0" lang="ru-RU" sz="2800" b="1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Шумом спящих не буди.</a:t>
            </a:r>
            <a:endParaRPr kumimoji="0" lang="ru-RU" sz="2800" b="1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Не пугай гудком прохожих,</a:t>
            </a:r>
            <a:endParaRPr kumimoji="0" lang="ru-RU" sz="2800" b="1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Ведь и сам оглохнешь тоже. </a:t>
            </a: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400" b="1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3013" name="Rectangle 5"/>
          <p:cNvSpPr>
            <a:spLocks noChangeArrowheads="1"/>
          </p:cNvSpPr>
          <p:nvPr/>
        </p:nvSpPr>
        <p:spPr bwMode="auto">
          <a:xfrm>
            <a:off x="500034" y="4572008"/>
            <a:ext cx="5143536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Здесь машину не грузи,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Не паркуй, не тормози.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Этот знак всем говорит: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”Тот не прав, кто здесь стоит!"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0034" y="3857628"/>
            <a:ext cx="496905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b="1" i="1" dirty="0" smtClean="0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Остановка запрещена:</a:t>
            </a:r>
            <a:endParaRPr lang="ru-RU" sz="36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3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3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30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30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3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/>
      <p:bldP spid="43012" grpId="0"/>
      <p:bldP spid="43013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3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14282" y="-285776"/>
            <a:ext cx="8243888" cy="1314451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5400" b="1" dirty="0" smtClean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Comic Sans MS" pitchFamily="66" charset="0"/>
              </a:rPr>
              <a:t>Дорожные знаки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928794" y="857232"/>
            <a:ext cx="5357850" cy="4429156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А ещё есть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знаки-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добрые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друзья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Укажут направления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вашего движения,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Где поесть, заправиться, поспать,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И как в деревню к бабушке попасть.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ru-RU" sz="1800" b="1" dirty="0" smtClean="0">
              <a:solidFill>
                <a:srgbClr val="FF0066"/>
              </a:solidFill>
              <a:latin typeface="Comic Sans MS" pitchFamily="66" charset="0"/>
            </a:endParaRPr>
          </a:p>
        </p:txBody>
      </p:sp>
      <p:pic>
        <p:nvPicPr>
          <p:cNvPr id="9" name="Picture 11" descr="Untitled-1 copy"/>
          <p:cNvPicPr>
            <a:picLocks noChangeAspect="1" noChangeArrowheads="1"/>
          </p:cNvPicPr>
          <p:nvPr/>
        </p:nvPicPr>
        <p:blipFill>
          <a:blip r:embed="rId2">
            <a:lum contrast="60000"/>
          </a:blip>
          <a:srcRect l="8036" t="9960" r="28987"/>
          <a:stretch>
            <a:fillRect/>
          </a:stretch>
        </p:blipFill>
        <p:spPr bwMode="auto">
          <a:xfrm>
            <a:off x="7215206" y="714356"/>
            <a:ext cx="1712593" cy="1835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2" descr="Untitled-1 copy"/>
          <p:cNvPicPr>
            <a:picLocks noChangeAspect="1" noChangeArrowheads="1"/>
          </p:cNvPicPr>
          <p:nvPr/>
        </p:nvPicPr>
        <p:blipFill>
          <a:blip r:embed="rId3">
            <a:lum contrast="60000"/>
          </a:blip>
          <a:srcRect l="25957" t="-827" r="55324" b="26344"/>
          <a:stretch>
            <a:fillRect/>
          </a:stretch>
        </p:blipFill>
        <p:spPr bwMode="auto">
          <a:xfrm>
            <a:off x="0" y="3786190"/>
            <a:ext cx="1714480" cy="2057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2" descr="Untitled-1 copy"/>
          <p:cNvPicPr>
            <a:picLocks noChangeAspect="1" noChangeArrowheads="1"/>
          </p:cNvPicPr>
          <p:nvPr/>
        </p:nvPicPr>
        <p:blipFill>
          <a:blip r:embed="rId3">
            <a:lum contrast="60000"/>
          </a:blip>
          <a:srcRect l="54285" r="28868" b="25517"/>
          <a:stretch>
            <a:fillRect/>
          </a:stretch>
        </p:blipFill>
        <p:spPr bwMode="auto">
          <a:xfrm>
            <a:off x="214282" y="928670"/>
            <a:ext cx="1500199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2" descr="Untitled-1 copy"/>
          <p:cNvPicPr>
            <a:picLocks noChangeAspect="1" noChangeArrowheads="1"/>
          </p:cNvPicPr>
          <p:nvPr/>
        </p:nvPicPr>
        <p:blipFill>
          <a:blip r:embed="rId3">
            <a:lum contrast="60000"/>
          </a:blip>
          <a:srcRect r="81281" b="25517"/>
          <a:stretch>
            <a:fillRect/>
          </a:stretch>
        </p:blipFill>
        <p:spPr bwMode="auto">
          <a:xfrm>
            <a:off x="7143768" y="3143248"/>
            <a:ext cx="1714512" cy="2057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2" descr="Untitled-1 copy"/>
          <p:cNvPicPr>
            <a:picLocks noChangeAspect="1" noChangeArrowheads="1"/>
          </p:cNvPicPr>
          <p:nvPr/>
        </p:nvPicPr>
        <p:blipFill>
          <a:blip r:embed="rId3">
            <a:lum contrast="60000"/>
          </a:blip>
          <a:srcRect l="80491" t="6207" r="790" b="25517"/>
          <a:stretch>
            <a:fillRect/>
          </a:stretch>
        </p:blipFill>
        <p:spPr bwMode="auto">
          <a:xfrm>
            <a:off x="3643306" y="5129201"/>
            <a:ext cx="1571636" cy="1728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4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9" name="Picture 3"/>
          <p:cNvPicPr>
            <a:picLocks noChangeAspect="1" noChangeArrowheads="1"/>
          </p:cNvPicPr>
          <p:nvPr/>
        </p:nvPicPr>
        <p:blipFill>
          <a:blip r:embed="rId2"/>
          <a:srcRect l="51402" t="15246" r="10545" b="52029"/>
          <a:stretch>
            <a:fillRect/>
          </a:stretch>
        </p:blipFill>
        <p:spPr bwMode="auto">
          <a:xfrm>
            <a:off x="1000100" y="0"/>
            <a:ext cx="7044978" cy="4357694"/>
          </a:xfrm>
          <a:prstGeom prst="rect">
            <a:avLst/>
          </a:prstGeom>
          <a:noFill/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2643174" y="4057233"/>
            <a:ext cx="4714908" cy="236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rgbClr val="008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полоскам чёрно-белым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Пешеход шагает смело…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Кто из Вас,</a:t>
            </a:r>
            <a:r>
              <a:rPr kumimoji="0" lang="ru-RU" sz="26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ребята, знает,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600" b="1" baseline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Знак о чём предупреждает? Дай машине тихий ход!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357422" y="6211669"/>
            <a:ext cx="46353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Пешеходный переход.</a:t>
            </a:r>
          </a:p>
        </p:txBody>
      </p:sp>
      <p:pic>
        <p:nvPicPr>
          <p:cNvPr id="8" name="Picture 10" descr="j0283642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16" y="2085710"/>
            <a:ext cx="1928826" cy="22005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06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06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0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mdou24balahna.edusite.ru/img/p189_mal-chikspalkoy.jpg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3592815"/>
            <a:ext cx="2569222" cy="3265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Выноска-облако 4">
            <a:hlinkClick r:id="rId4" action="ppaction://hlinksldjump"/>
          </p:cNvPr>
          <p:cNvSpPr/>
          <p:nvPr/>
        </p:nvSpPr>
        <p:spPr>
          <a:xfrm rot="20756951">
            <a:off x="548571" y="916212"/>
            <a:ext cx="4873663" cy="2177424"/>
          </a:xfrm>
          <a:prstGeom prst="cloudCallout">
            <a:avLst>
              <a:gd name="adj1" fmla="val -19546"/>
              <a:gd name="adj2" fmla="val 137454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Gabriola" pitchFamily="82" charset="0"/>
              </a:rPr>
              <a:t>С</a:t>
            </a:r>
            <a:r>
              <a:rPr lang="ru-RU" sz="72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Gabriola" pitchFamily="82" charset="0"/>
              </a:rPr>
              <a:t>в</a:t>
            </a:r>
            <a:r>
              <a:rPr lang="ru-RU" sz="7200" b="1" dirty="0" smtClean="0">
                <a:ln>
                  <a:solidFill>
                    <a:schemeClr val="tx1"/>
                  </a:solidFill>
                </a:ln>
                <a:solidFill>
                  <a:srgbClr val="008000"/>
                </a:solidFill>
                <a:latin typeface="Gabriola" pitchFamily="82" charset="0"/>
              </a:rPr>
              <a:t>е</a:t>
            </a:r>
            <a:r>
              <a:rPr lang="ru-RU" sz="72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Gabriola" pitchFamily="82" charset="0"/>
              </a:rPr>
              <a:t>т</a:t>
            </a:r>
            <a:r>
              <a:rPr lang="ru-RU" sz="72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Gabriola" pitchFamily="82" charset="0"/>
              </a:rPr>
              <a:t>о</a:t>
            </a:r>
            <a:r>
              <a:rPr lang="ru-RU" sz="7200" b="1" dirty="0" smtClean="0">
                <a:ln>
                  <a:solidFill>
                    <a:schemeClr val="tx1"/>
                  </a:solidFill>
                </a:ln>
                <a:solidFill>
                  <a:srgbClr val="008000"/>
                </a:solidFill>
                <a:latin typeface="Gabriola" pitchFamily="82" charset="0"/>
              </a:rPr>
              <a:t>ф</a:t>
            </a:r>
            <a:r>
              <a:rPr lang="ru-RU" sz="72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Gabriola" pitchFamily="82" charset="0"/>
              </a:rPr>
              <a:t>о</a:t>
            </a:r>
            <a:r>
              <a:rPr lang="ru-RU" sz="72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Gabriola" pitchFamily="82" charset="0"/>
              </a:rPr>
              <a:t>р</a:t>
            </a:r>
            <a:endParaRPr lang="ru-RU" sz="7200" b="1" dirty="0">
              <a:ln>
                <a:solidFill>
                  <a:schemeClr val="tx1"/>
                </a:solidFill>
              </a:ln>
              <a:solidFill>
                <a:srgbClr val="FFFF00"/>
              </a:solidFill>
              <a:latin typeface="Gabriola" pitchFamily="82" charset="0"/>
            </a:endParaRPr>
          </a:p>
        </p:txBody>
      </p:sp>
      <p:sp>
        <p:nvSpPr>
          <p:cNvPr id="6" name="Выноска-облако 5">
            <a:hlinkClick r:id="rId5" action="ppaction://hlinksldjump"/>
          </p:cNvPr>
          <p:cNvSpPr/>
          <p:nvPr/>
        </p:nvSpPr>
        <p:spPr>
          <a:xfrm rot="21284878">
            <a:off x="3891615" y="3059071"/>
            <a:ext cx="4218291" cy="2497061"/>
          </a:xfrm>
          <a:prstGeom prst="cloudCallout">
            <a:avLst>
              <a:gd name="adj1" fmla="val -66065"/>
              <a:gd name="adj2" fmla="val 76180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ct val="0"/>
              </a:spcBef>
              <a:defRPr/>
            </a:pPr>
            <a:r>
              <a:rPr lang="ru-RU" sz="3200" b="1" dirty="0" smtClean="0">
                <a:solidFill>
                  <a:srgbClr val="0000FF"/>
                </a:solidFill>
                <a:latin typeface="Comic Sans MS" pitchFamily="66" charset="0"/>
              </a:rPr>
              <a:t>Дорожные </a:t>
            </a:r>
          </a:p>
          <a:p>
            <a:pPr lvl="0" algn="ctr">
              <a:spcBef>
                <a:spcPct val="0"/>
              </a:spcBef>
              <a:defRPr/>
            </a:pPr>
            <a:r>
              <a:rPr lang="ru-RU" sz="3200" b="1" dirty="0" smtClean="0">
                <a:solidFill>
                  <a:srgbClr val="FF0000"/>
                </a:solidFill>
                <a:latin typeface="Comic Sans MS" pitchFamily="66" charset="0"/>
              </a:rPr>
              <a:t>знаки</a:t>
            </a:r>
            <a:endParaRPr lang="ru-RU" sz="3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 descr="kf44ovig[1]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6384170" y="-1"/>
            <a:ext cx="2759830" cy="27860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4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 t="13889"/>
          <a:stretch>
            <a:fillRect/>
          </a:stretch>
        </p:blipFill>
        <p:spPr bwMode="auto">
          <a:xfrm>
            <a:off x="428596" y="0"/>
            <a:ext cx="8286808" cy="528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0" y="5288340"/>
            <a:ext cx="9144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Переход по пешеходному переходу не гарантирует полную безопасность. Вы должны не только видеть, но и слышать дорогу.</a:t>
            </a:r>
            <a:endParaRPr lang="ru-RU" sz="3200" b="1" baseline="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7" descr="J0076194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00166" y="1500174"/>
            <a:ext cx="1143008" cy="1825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4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/>
          <a:srcRect l="51403" t="53592" r="9757" b="14304"/>
          <a:stretch>
            <a:fillRect/>
          </a:stretch>
        </p:blipFill>
        <p:spPr bwMode="auto">
          <a:xfrm>
            <a:off x="1000100" y="0"/>
            <a:ext cx="7358115" cy="4412348"/>
          </a:xfrm>
          <a:prstGeom prst="rect">
            <a:avLst/>
          </a:prstGeom>
          <a:noFill/>
        </p:spPr>
      </p:pic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2357422" y="4057233"/>
            <a:ext cx="5072098" cy="236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rgbClr val="008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Вот  разинутая пасть.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Рот зубастый, просто страсть!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Только, странно , в эту пасть все стараются попасть!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600" b="1" baseline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Что</a:t>
            </a:r>
            <a:r>
              <a:rPr lang="ru-RU" sz="2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за зубы, что за рот?</a:t>
            </a:r>
            <a:endParaRPr lang="ru-RU" sz="2600" b="1" baseline="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14546" y="6211669"/>
            <a:ext cx="50944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То - подземный переход.</a:t>
            </a:r>
          </a:p>
        </p:txBody>
      </p:sp>
      <p:pic>
        <p:nvPicPr>
          <p:cNvPr id="6" name="Picture 4" descr="Картинка 21 из 7108"/>
          <p:cNvPicPr>
            <a:picLocks noChangeAspect="1" noChangeArrowheads="1"/>
          </p:cNvPicPr>
          <p:nvPr/>
        </p:nvPicPr>
        <p:blipFill>
          <a:blip r:embed="rId3"/>
          <a:srcRect l="1818" r="6818" b="35514"/>
          <a:stretch>
            <a:fillRect/>
          </a:stretch>
        </p:blipFill>
        <p:spPr bwMode="auto">
          <a:xfrm rot="21421151">
            <a:off x="752908" y="-281929"/>
            <a:ext cx="2936079" cy="15594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5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2"/>
          <a:srcRect l="5444" t="15733" r="53687" b="48304"/>
          <a:stretch>
            <a:fillRect/>
          </a:stretch>
        </p:blipFill>
        <p:spPr bwMode="auto">
          <a:xfrm>
            <a:off x="1000100" y="0"/>
            <a:ext cx="7594713" cy="4500570"/>
          </a:xfrm>
          <a:prstGeom prst="rect">
            <a:avLst/>
          </a:prstGeom>
          <a:noFill/>
        </p:spPr>
      </p:pic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4357686" y="4357694"/>
            <a:ext cx="507209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rgbClr val="008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lang="ru-RU" sz="26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Ездим там, где этот знак: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600" b="1" baseline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Круг окрашен в синий цвет,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 в кругу- велосипед.</a:t>
            </a:r>
            <a:endParaRPr lang="ru-RU" sz="2600" b="1" baseline="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357686" y="5929330"/>
            <a:ext cx="457317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Велосипедная до</a:t>
            </a:r>
            <a:r>
              <a:rPr lang="ru-RU" sz="36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ога.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4572008"/>
            <a:ext cx="4572000" cy="209288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6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 кого велосипед-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Говорят: «Проблемы нет,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Сел, педалями крути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Где захочешь- там кати!»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6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Всё не просто, всё не так</a:t>
            </a:r>
            <a:r>
              <a:rPr lang="ru-RU" sz="2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,-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2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380"/>
                            </p:stCondLst>
                            <p:childTnLst>
                              <p:par>
                                <p:cTn id="1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4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2"/>
          <a:srcRect l="52548" t="15661" r="5653" b="47796"/>
          <a:stretch>
            <a:fillRect/>
          </a:stretch>
        </p:blipFill>
        <p:spPr bwMode="auto">
          <a:xfrm>
            <a:off x="928662" y="0"/>
            <a:ext cx="7500950" cy="4500570"/>
          </a:xfrm>
          <a:prstGeom prst="rect">
            <a:avLst/>
          </a:prstGeom>
          <a:noFill/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2000232" y="4357694"/>
            <a:ext cx="5143536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Коль водитель вышел весь,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Ставит он машину здесь,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Чтоб, не нужная ему,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мешала никому.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143108" y="6000768"/>
            <a:ext cx="421484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3600" b="1" i="1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Место стоянки:</a:t>
            </a:r>
            <a:endParaRPr kumimoji="0" lang="ru-RU" sz="3600" b="1" i="0" u="none" strike="noStrike" cap="none" normalizeH="0" baseline="0" dirty="0" smtClean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47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47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47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4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 l="52417" t="57234" r="5987" b="8005"/>
          <a:stretch>
            <a:fillRect/>
          </a:stretch>
        </p:blipFill>
        <p:spPr bwMode="auto">
          <a:xfrm>
            <a:off x="714348" y="0"/>
            <a:ext cx="7971706" cy="4572008"/>
          </a:xfrm>
          <a:prstGeom prst="rect">
            <a:avLst/>
          </a:prstGeom>
          <a:noFill/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14282" y="4500570"/>
            <a:ext cx="4500562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Если ты собрался с папой в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 зоопарк или в кино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Подружиться</a:t>
            </a:r>
            <a:r>
              <a:rPr kumimoji="0" lang="ru-RU" sz="26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с этим знаком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600" b="1" baseline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Вам</a:t>
            </a:r>
            <a:r>
              <a:rPr lang="ru-RU" sz="2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придётся всё равно,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Без</a:t>
            </a:r>
            <a:r>
              <a:rPr kumimoji="0" lang="ru-RU" sz="26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него не попадёте</a:t>
            </a:r>
            <a:endParaRPr kumimoji="0" lang="ru-RU" sz="26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643438" y="4572008"/>
            <a:ext cx="4714876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Ни в автобус, ни в трамвай!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Значит, вы пешком пойдёте…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Знак дорожный угадай!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4643438" y="5786454"/>
            <a:ext cx="428628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Остановка общественного транспорта</a:t>
            </a:r>
            <a:endParaRPr kumimoji="0" lang="ru-RU" sz="2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88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4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Рисунок 19" descr="http://mdou24balahna.edusite.ru/images/znak19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0"/>
            <a:ext cx="1928802" cy="1928802"/>
          </a:xfrm>
          <a:prstGeom prst="rect">
            <a:avLst/>
          </a:prstGeom>
          <a:noFill/>
        </p:spPr>
      </p:pic>
      <p:pic>
        <p:nvPicPr>
          <p:cNvPr id="45057" name="Рисунок 20" descr="http://mdou24balahna.edusite.ru/images/znak2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0826" y="2428868"/>
            <a:ext cx="1857388" cy="1857388"/>
          </a:xfrm>
          <a:prstGeom prst="rect">
            <a:avLst/>
          </a:prstGeom>
          <a:noFill/>
        </p:spPr>
      </p:pic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285720" y="0"/>
            <a:ext cx="407196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Техобслуживание:</a:t>
            </a:r>
            <a:endParaRPr kumimoji="0" lang="ru-RU" sz="3200" b="0" i="0" u="none" strike="noStrike" cap="none" normalizeH="0" baseline="0" dirty="0" smtClean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214282" y="500042"/>
            <a:ext cx="5214974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Ай-ай-яй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! Какая жалость!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Что-то вдруг у нас сломалось!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Знак нам этот говорит: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“Здесь машинный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айболит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!”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5061" name="Rectangle 5"/>
          <p:cNvSpPr>
            <a:spLocks noChangeArrowheads="1"/>
          </p:cNvSpPr>
          <p:nvPr/>
        </p:nvSpPr>
        <p:spPr bwMode="auto">
          <a:xfrm>
            <a:off x="2428860" y="2643182"/>
            <a:ext cx="4214842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Коли вам нужна еда,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То пожалуйте сюда!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Эй, шофер, внимание!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Скоро пункт питания! 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428860" y="2285992"/>
            <a:ext cx="32223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Пункт питания:</a:t>
            </a:r>
            <a:endParaRPr lang="ru-RU" sz="3200" dirty="0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8" name="Стрелка вправо с вырезом 7">
            <a:hlinkClick r:id="rId4" action="ppaction://hlinksldjump"/>
          </p:cNvPr>
          <p:cNvSpPr/>
          <p:nvPr/>
        </p:nvSpPr>
        <p:spPr>
          <a:xfrm>
            <a:off x="8001024" y="6357958"/>
            <a:ext cx="785818" cy="500042"/>
          </a:xfrm>
          <a:prstGeom prst="notched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14282" y="4357694"/>
            <a:ext cx="83582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Пункт первой медицинской помощи:</a:t>
            </a:r>
            <a:endParaRPr lang="ru-RU" sz="3200" dirty="0" smtClean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357158" y="4643446"/>
            <a:ext cx="5357850" cy="200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Если кто сломает ногу,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Здесь врачи всегда помогут.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Помощь первую окажут,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Где лечиться дальше, скажут.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Рисунок 18" descr="http://mdou24balahna.edusite.ru/images/znak18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29256" y="4929198"/>
            <a:ext cx="1714512" cy="1714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5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1000"/>
                                        <p:tgtEl>
                                          <p:spTgt spid="45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50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50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5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/>
      <p:bldP spid="45060" grpId="0"/>
      <p:bldP spid="45061" grpId="0"/>
      <p:bldP spid="7" grpId="0"/>
      <p:bldP spid="9" grpId="0"/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357158" y="0"/>
          <a:ext cx="3143272" cy="3143272"/>
        </p:xfrm>
        <a:graphic>
          <a:graphicData uri="http://schemas.openxmlformats.org/presentationml/2006/ole">
            <p:oleObj spid="_x0000_s35842" name="CorelDRAW" r:id="rId3" imgW="2612880" imgH="2612880" progId="">
              <p:embed/>
            </p:oleObj>
          </a:graphicData>
        </a:graphic>
      </p:graphicFrame>
      <p:pic>
        <p:nvPicPr>
          <p:cNvPr id="9" name="Picture 12" descr="butterfly12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7202363">
            <a:off x="7116123" y="750596"/>
            <a:ext cx="904366" cy="913410"/>
          </a:xfrm>
          <a:prstGeom prst="rect">
            <a:avLst/>
          </a:prstGeom>
          <a:noFill/>
        </p:spPr>
      </p:pic>
      <p:pic>
        <p:nvPicPr>
          <p:cNvPr id="13" name="Рисунок 12" descr="http://mdou24balahna.edusite.ru/img/p189_mal-chikspalkoy.jpg">
            <a:hlinkClick r:id="rId5"/>
          </p:cNvPr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282" y="2928934"/>
            <a:ext cx="3071834" cy="3929066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3000364" y="1357298"/>
            <a:ext cx="5857916" cy="3071834"/>
          </a:xfrm>
          <a:prstGeom prst="rect">
            <a:avLst/>
          </a:prstGeom>
        </p:spPr>
        <p:txBody>
          <a:bodyPr vert="horz" lIns="91440" tIns="45720" rIns="91440" bIns="45720" rtlCol="0" anchor="ctr">
            <a:prstTxWarp prst="textInflate">
              <a:avLst>
                <a:gd name="adj" fmla="val 20000"/>
              </a:avLst>
            </a:prstTxWarp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К</a:t>
            </a:r>
            <a:r>
              <a:rPr kumimoji="0" lang="ru-RU" sz="5400" b="1" i="0" u="none" strike="noStrike" kern="1200" cap="none" spc="0" normalizeH="0" baseline="0" noProof="0" dirty="0" smtClean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р</a:t>
            </a:r>
            <a:r>
              <a:rPr kumimoji="0" lang="ru-RU" sz="5400" b="1" i="0" u="none" strike="noStrike" kern="1200" cap="none" spc="0" normalizeH="0" baseline="0" noProof="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о</a:t>
            </a:r>
            <a:r>
              <a:rPr kumimoji="0" lang="ru-RU" sz="5400" b="1" i="0" u="none" strike="noStrike" kern="1200" cap="none" spc="0" normalizeH="0" baseline="0" noProof="0" dirty="0" smtClean="0">
                <a:ln>
                  <a:solidFill>
                    <a:sysClr val="windowText" lastClr="000000"/>
                  </a:solidFill>
                </a:ln>
                <a:solidFill>
                  <a:srgbClr val="00800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с</a:t>
            </a:r>
            <a:r>
              <a:rPr kumimoji="0" lang="ru-RU" sz="5400" b="1" i="0" u="none" strike="noStrike" kern="1200" cap="none" spc="0" normalizeH="0" baseline="0" noProof="0" dirty="0" smtClean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с</a:t>
            </a:r>
            <a:r>
              <a:rPr kumimoji="0" lang="ru-RU" sz="5400" b="1" i="0" u="none" strike="noStrike" kern="1200" cap="none" spc="0" normalizeH="0" baseline="0" noProof="0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в</a:t>
            </a:r>
            <a:r>
              <a:rPr kumimoji="0" lang="ru-RU" sz="5400" b="1" i="0" u="none" strike="noStrike" kern="1200" cap="none" spc="0" normalizeH="0" baseline="0" noProof="0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о</a:t>
            </a:r>
            <a:r>
              <a:rPr kumimoji="0" lang="ru-RU" sz="5400" b="1" i="0" u="none" strike="noStrike" kern="1200" cap="none" spc="0" normalizeH="0" baseline="0" noProof="0" dirty="0" smtClean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р</a:t>
            </a:r>
            <a:r>
              <a:rPr kumimoji="0" lang="ru-RU" sz="5400" b="1" i="0" u="none" strike="noStrike" kern="1200" cap="none" spc="0" normalizeH="0" baseline="0" noProof="0" dirty="0" smtClean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д</a:t>
            </a:r>
          </a:p>
        </p:txBody>
      </p:sp>
      <p:pic>
        <p:nvPicPr>
          <p:cNvPr id="15" name="Picture 34" descr="034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00628" y="3929066"/>
            <a:ext cx="1317601" cy="29289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285728"/>
          <a:ext cx="6096006" cy="6217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5429"/>
                <a:gridCol w="435429"/>
                <a:gridCol w="435429"/>
                <a:gridCol w="435429"/>
                <a:gridCol w="435429"/>
                <a:gridCol w="435429"/>
                <a:gridCol w="435429"/>
                <a:gridCol w="435429"/>
                <a:gridCol w="435429"/>
                <a:gridCol w="435429"/>
                <a:gridCol w="435429"/>
                <a:gridCol w="435429"/>
                <a:gridCol w="435429"/>
                <a:gridCol w="435429"/>
              </a:tblGrid>
              <a:tr h="370840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3" name="Стрелка вправо 2"/>
          <p:cNvSpPr/>
          <p:nvPr/>
        </p:nvSpPr>
        <p:spPr>
          <a:xfrm>
            <a:off x="1643042" y="928670"/>
            <a:ext cx="428628" cy="28575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571736" y="285728"/>
          <a:ext cx="3143273" cy="518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9039"/>
                <a:gridCol w="449039"/>
                <a:gridCol w="449039"/>
                <a:gridCol w="449039"/>
                <a:gridCol w="449039"/>
                <a:gridCol w="449039"/>
                <a:gridCol w="449039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О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Б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О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Ч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И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Н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А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143106" y="785794"/>
          <a:ext cx="3571902" cy="5715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5646"/>
                <a:gridCol w="435646"/>
                <a:gridCol w="435646"/>
                <a:gridCol w="435646"/>
                <a:gridCol w="471996"/>
                <a:gridCol w="428628"/>
                <a:gridCol w="428629"/>
                <a:gridCol w="500065"/>
              </a:tblGrid>
              <a:tr h="571504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С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В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Е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Т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О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Ф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О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Р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5500694" y="2285992"/>
            <a:ext cx="321471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Запылал у чудища изумрудный глаз.</a:t>
            </a:r>
            <a:br>
              <a:rPr lang="ru-RU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Значит, можно улицу перейти сейчас.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5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7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6" dur="50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7" dur="50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" dur="50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50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285728"/>
          <a:ext cx="6096006" cy="6217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5429"/>
                <a:gridCol w="435429"/>
                <a:gridCol w="435429"/>
                <a:gridCol w="435429"/>
                <a:gridCol w="435429"/>
                <a:gridCol w="435429"/>
                <a:gridCol w="435429"/>
                <a:gridCol w="435429"/>
                <a:gridCol w="435429"/>
                <a:gridCol w="435429"/>
                <a:gridCol w="435429"/>
                <a:gridCol w="435429"/>
                <a:gridCol w="435429"/>
                <a:gridCol w="435429"/>
              </a:tblGrid>
              <a:tr h="370840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3" name="Стрелка вправо 2"/>
          <p:cNvSpPr/>
          <p:nvPr/>
        </p:nvSpPr>
        <p:spPr>
          <a:xfrm>
            <a:off x="2571736" y="1500174"/>
            <a:ext cx="428628" cy="28575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571736" y="285728"/>
          <a:ext cx="3143273" cy="518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9039"/>
                <a:gridCol w="449039"/>
                <a:gridCol w="449039"/>
                <a:gridCol w="449039"/>
                <a:gridCol w="449039"/>
                <a:gridCol w="449039"/>
                <a:gridCol w="449039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О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Б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О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Ч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И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Н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А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143106" y="785794"/>
          <a:ext cx="3571901" cy="5715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5646"/>
                <a:gridCol w="435646"/>
                <a:gridCol w="435646"/>
                <a:gridCol w="435646"/>
                <a:gridCol w="471996"/>
                <a:gridCol w="500066"/>
                <a:gridCol w="428628"/>
                <a:gridCol w="428627"/>
              </a:tblGrid>
              <a:tr h="571504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С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В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Е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Т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О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Ф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О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Р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000362" y="1357298"/>
          <a:ext cx="2248585" cy="518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9717"/>
                <a:gridCol w="449717"/>
                <a:gridCol w="449717"/>
                <a:gridCol w="449717"/>
                <a:gridCol w="449717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З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Е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Б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Р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А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5857884" y="2143116"/>
            <a:ext cx="2286016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 называется пешеходный переход?</a:t>
            </a:r>
            <a:endParaRPr kumimoji="0" lang="ru-RU" sz="2800" b="1" i="1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5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7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6" dur="50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7" dur="50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" dur="50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50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921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285728"/>
          <a:ext cx="6096006" cy="6217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5429"/>
                <a:gridCol w="435429"/>
                <a:gridCol w="435429"/>
                <a:gridCol w="435429"/>
                <a:gridCol w="435429"/>
                <a:gridCol w="435429"/>
                <a:gridCol w="435429"/>
                <a:gridCol w="435429"/>
                <a:gridCol w="435429"/>
                <a:gridCol w="435429"/>
                <a:gridCol w="435429"/>
                <a:gridCol w="435429"/>
                <a:gridCol w="435429"/>
                <a:gridCol w="435429"/>
              </a:tblGrid>
              <a:tr h="370840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3" name="Стрелка вправо 2"/>
          <p:cNvSpPr/>
          <p:nvPr/>
        </p:nvSpPr>
        <p:spPr>
          <a:xfrm>
            <a:off x="2143108" y="1928802"/>
            <a:ext cx="428628" cy="28575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571736" y="285728"/>
          <a:ext cx="3143273" cy="518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9039"/>
                <a:gridCol w="449039"/>
                <a:gridCol w="449039"/>
                <a:gridCol w="449039"/>
                <a:gridCol w="449039"/>
                <a:gridCol w="449039"/>
                <a:gridCol w="449039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О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Б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О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Ч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И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Н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А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143106" y="785794"/>
          <a:ext cx="3571901" cy="5715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5646"/>
                <a:gridCol w="435646"/>
                <a:gridCol w="435646"/>
                <a:gridCol w="435646"/>
                <a:gridCol w="471996"/>
                <a:gridCol w="500066"/>
                <a:gridCol w="428628"/>
                <a:gridCol w="428627"/>
              </a:tblGrid>
              <a:tr h="571504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С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В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Е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Т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О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Ф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О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Р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000363" y="1357298"/>
          <a:ext cx="2286020" cy="518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7204"/>
                <a:gridCol w="457204"/>
                <a:gridCol w="457204"/>
                <a:gridCol w="457204"/>
                <a:gridCol w="457204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З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Е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Б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Р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А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571736" y="1857364"/>
          <a:ext cx="2714646" cy="518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2441"/>
                <a:gridCol w="452441"/>
                <a:gridCol w="452441"/>
                <a:gridCol w="452441"/>
                <a:gridCol w="452441"/>
                <a:gridCol w="452441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Д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О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Р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О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Г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А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5715008" y="2285992"/>
            <a:ext cx="273596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По ней ходят и ездят, </a:t>
            </a:r>
          </a:p>
          <a:p>
            <a:r>
              <a:rPr lang="ru-RU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 ей не больно. </a:t>
            </a:r>
            <a:endParaRPr lang="ru-RU" sz="28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5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7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6" dur="50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7" dur="50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" dur="50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50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4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3108" y="-428652"/>
            <a:ext cx="4740400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Gabriola" pitchFamily="82" charset="0"/>
              </a:rPr>
              <a:t>С</a:t>
            </a:r>
            <a:r>
              <a:rPr lang="ru-RU" sz="110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Gabriola" pitchFamily="82" charset="0"/>
              </a:rPr>
              <a:t>в</a:t>
            </a:r>
            <a:r>
              <a:rPr lang="ru-RU" sz="11000" b="1" dirty="0" smtClean="0">
                <a:ln>
                  <a:solidFill>
                    <a:schemeClr val="tx1"/>
                  </a:solidFill>
                </a:ln>
                <a:solidFill>
                  <a:srgbClr val="008000"/>
                </a:solidFill>
                <a:latin typeface="Gabriola" pitchFamily="82" charset="0"/>
              </a:rPr>
              <a:t>е</a:t>
            </a:r>
            <a:r>
              <a:rPr lang="ru-RU" sz="110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Gabriola" pitchFamily="82" charset="0"/>
              </a:rPr>
              <a:t>т</a:t>
            </a:r>
            <a:r>
              <a:rPr lang="ru-RU" sz="110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Gabriola" pitchFamily="82" charset="0"/>
              </a:rPr>
              <a:t>о</a:t>
            </a:r>
            <a:r>
              <a:rPr lang="ru-RU" sz="11000" b="1" dirty="0" smtClean="0">
                <a:ln>
                  <a:solidFill>
                    <a:schemeClr val="tx1"/>
                  </a:solidFill>
                </a:ln>
                <a:solidFill>
                  <a:srgbClr val="008000"/>
                </a:solidFill>
                <a:latin typeface="Gabriola" pitchFamily="82" charset="0"/>
              </a:rPr>
              <a:t>ф</a:t>
            </a:r>
            <a:r>
              <a:rPr lang="ru-RU" sz="110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Gabriola" pitchFamily="82" charset="0"/>
              </a:rPr>
              <a:t>о</a:t>
            </a:r>
            <a:r>
              <a:rPr lang="ru-RU" sz="110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Gabriola" pitchFamily="82" charset="0"/>
              </a:rPr>
              <a:t>р</a:t>
            </a:r>
            <a:endParaRPr lang="ru-RU" sz="11000" b="1" dirty="0">
              <a:ln>
                <a:solidFill>
                  <a:schemeClr val="tx1"/>
                </a:solidFill>
              </a:ln>
              <a:solidFill>
                <a:srgbClr val="FFFF00"/>
              </a:solidFill>
              <a:latin typeface="Gabriola" pitchFamily="82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0034" y="1643050"/>
            <a:ext cx="550072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Зорко смотрит постовой</a:t>
            </a:r>
            <a:br>
              <a:rPr lang="ru-RU" sz="4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 широкой мостовой.</a:t>
            </a:r>
            <a:br>
              <a:rPr lang="ru-RU" sz="4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 посмотрит глазом красным –</a:t>
            </a:r>
            <a:br>
              <a:rPr lang="ru-RU" sz="4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Остановятся все сразу. </a:t>
            </a:r>
            <a:endParaRPr lang="ru-RU" sz="4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34" descr="034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0826" y="1500174"/>
            <a:ext cx="1785950" cy="39700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285728"/>
          <a:ext cx="6096006" cy="6217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5429"/>
                <a:gridCol w="435429"/>
                <a:gridCol w="435429"/>
                <a:gridCol w="435429"/>
                <a:gridCol w="435429"/>
                <a:gridCol w="435429"/>
                <a:gridCol w="435429"/>
                <a:gridCol w="435429"/>
                <a:gridCol w="435429"/>
                <a:gridCol w="435429"/>
                <a:gridCol w="435429"/>
                <a:gridCol w="435429"/>
                <a:gridCol w="435429"/>
                <a:gridCol w="435429"/>
              </a:tblGrid>
              <a:tr h="370840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3" name="Стрелка вправо 2"/>
          <p:cNvSpPr/>
          <p:nvPr/>
        </p:nvSpPr>
        <p:spPr>
          <a:xfrm>
            <a:off x="0" y="2500306"/>
            <a:ext cx="428628" cy="28575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571736" y="285728"/>
          <a:ext cx="3143273" cy="518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9039"/>
                <a:gridCol w="449039"/>
                <a:gridCol w="449039"/>
                <a:gridCol w="449039"/>
                <a:gridCol w="449039"/>
                <a:gridCol w="449039"/>
                <a:gridCol w="449039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О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Б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О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Ч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И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Н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А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143106" y="785794"/>
          <a:ext cx="3571901" cy="5715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5646"/>
                <a:gridCol w="435646"/>
                <a:gridCol w="435646"/>
                <a:gridCol w="435646"/>
                <a:gridCol w="471996"/>
                <a:gridCol w="500066"/>
                <a:gridCol w="428628"/>
                <a:gridCol w="428627"/>
              </a:tblGrid>
              <a:tr h="571504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С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В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Е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Т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О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Ф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О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Р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000363" y="1357298"/>
          <a:ext cx="2286020" cy="518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7204"/>
                <a:gridCol w="457204"/>
                <a:gridCol w="457204"/>
                <a:gridCol w="457204"/>
                <a:gridCol w="457204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З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Е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Б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Р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А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571736" y="1857364"/>
          <a:ext cx="2714646" cy="518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2441"/>
                <a:gridCol w="452441"/>
                <a:gridCol w="452441"/>
                <a:gridCol w="452441"/>
                <a:gridCol w="452441"/>
                <a:gridCol w="452441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Д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О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Р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О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Г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А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428596" y="2357430"/>
          <a:ext cx="3918861" cy="518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5429"/>
                <a:gridCol w="435429"/>
                <a:gridCol w="435429"/>
                <a:gridCol w="435429"/>
                <a:gridCol w="435429"/>
                <a:gridCol w="435429"/>
                <a:gridCol w="435429"/>
                <a:gridCol w="435429"/>
                <a:gridCol w="435429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В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Е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Л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О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С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И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П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Е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Д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5429256" y="1857364"/>
            <a:ext cx="350046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Этот конь не ест овса, </a:t>
            </a:r>
            <a:br>
              <a:rPr lang="ru-RU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Вместо ног — два колеса. </a:t>
            </a:r>
            <a:br>
              <a:rPr lang="ru-RU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Сядь верхом и мчись на нём, </a:t>
            </a:r>
            <a:br>
              <a:rPr lang="ru-RU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Только лучше правь рулём. </a:t>
            </a:r>
            <a:br>
              <a:rPr lang="ru-RU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7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8" dur="50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9" dur="50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0" dur="50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50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1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285728"/>
          <a:ext cx="6096006" cy="6217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5429"/>
                <a:gridCol w="435429"/>
                <a:gridCol w="435429"/>
                <a:gridCol w="435429"/>
                <a:gridCol w="435429"/>
                <a:gridCol w="435429"/>
                <a:gridCol w="435429"/>
                <a:gridCol w="435429"/>
                <a:gridCol w="435429"/>
                <a:gridCol w="435429"/>
                <a:gridCol w="435429"/>
                <a:gridCol w="435429"/>
                <a:gridCol w="435429"/>
                <a:gridCol w="435429"/>
              </a:tblGrid>
              <a:tr h="370840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3" name="Стрелка вправо 2"/>
          <p:cNvSpPr/>
          <p:nvPr/>
        </p:nvSpPr>
        <p:spPr>
          <a:xfrm>
            <a:off x="1643042" y="3071810"/>
            <a:ext cx="428628" cy="28575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571736" y="285728"/>
          <a:ext cx="3143273" cy="518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9039"/>
                <a:gridCol w="449039"/>
                <a:gridCol w="449039"/>
                <a:gridCol w="449039"/>
                <a:gridCol w="449039"/>
                <a:gridCol w="449039"/>
                <a:gridCol w="449039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О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Б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О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Ч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И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Н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А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143106" y="785794"/>
          <a:ext cx="3571901" cy="5715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5646"/>
                <a:gridCol w="435646"/>
                <a:gridCol w="435646"/>
                <a:gridCol w="435646"/>
                <a:gridCol w="471996"/>
                <a:gridCol w="500066"/>
                <a:gridCol w="428628"/>
                <a:gridCol w="428627"/>
              </a:tblGrid>
              <a:tr h="571504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С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В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Е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Т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О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Ф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О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Р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000363" y="1357298"/>
          <a:ext cx="2286020" cy="518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7204"/>
                <a:gridCol w="457204"/>
                <a:gridCol w="457204"/>
                <a:gridCol w="457204"/>
                <a:gridCol w="457204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З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Е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Б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Р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А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571736" y="1857364"/>
          <a:ext cx="2714646" cy="518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2441"/>
                <a:gridCol w="452441"/>
                <a:gridCol w="452441"/>
                <a:gridCol w="452441"/>
                <a:gridCol w="452441"/>
                <a:gridCol w="452441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Д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О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Р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О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Г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А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428596" y="2357430"/>
          <a:ext cx="3918861" cy="518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5429"/>
                <a:gridCol w="435429"/>
                <a:gridCol w="435429"/>
                <a:gridCol w="435429"/>
                <a:gridCol w="435429"/>
                <a:gridCol w="435429"/>
                <a:gridCol w="435429"/>
                <a:gridCol w="435429"/>
                <a:gridCol w="435429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В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Е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Л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О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С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И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П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Е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Д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2143108" y="2857496"/>
          <a:ext cx="3143273" cy="5715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9039"/>
                <a:gridCol w="449039"/>
                <a:gridCol w="449039"/>
                <a:gridCol w="449039"/>
                <a:gridCol w="449039"/>
                <a:gridCol w="449039"/>
                <a:gridCol w="449039"/>
              </a:tblGrid>
              <a:tr h="571504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Т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Р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А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М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В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А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Й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5643554" y="1714488"/>
            <a:ext cx="350044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Спозаранку за окошком </a:t>
            </a:r>
            <a:br>
              <a:rPr lang="ru-RU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Стук, и звон, и кутерьма. </a:t>
            </a:r>
            <a:br>
              <a:rPr lang="ru-RU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По прямым стальным дорожкам </a:t>
            </a:r>
            <a:br>
              <a:rPr lang="ru-RU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Ходят красные дома. 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endParaRPr lang="ru-RU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5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7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6" dur="50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7" dur="50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" dur="50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50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1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285728"/>
          <a:ext cx="6096006" cy="6217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5429"/>
                <a:gridCol w="435429"/>
                <a:gridCol w="435429"/>
                <a:gridCol w="435429"/>
                <a:gridCol w="435429"/>
                <a:gridCol w="435429"/>
                <a:gridCol w="435429"/>
                <a:gridCol w="435429"/>
                <a:gridCol w="435429"/>
                <a:gridCol w="435429"/>
                <a:gridCol w="435429"/>
                <a:gridCol w="435429"/>
                <a:gridCol w="435429"/>
                <a:gridCol w="435429"/>
              </a:tblGrid>
              <a:tr h="370840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3" name="Стрелка вправо 2"/>
          <p:cNvSpPr/>
          <p:nvPr/>
        </p:nvSpPr>
        <p:spPr>
          <a:xfrm>
            <a:off x="785786" y="4000504"/>
            <a:ext cx="428628" cy="28575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571736" y="285728"/>
          <a:ext cx="3143273" cy="518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9039"/>
                <a:gridCol w="449039"/>
                <a:gridCol w="449039"/>
                <a:gridCol w="449039"/>
                <a:gridCol w="449039"/>
                <a:gridCol w="449039"/>
                <a:gridCol w="449039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О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Б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О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Ч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И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Н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А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143106" y="785794"/>
          <a:ext cx="3571901" cy="5715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5646"/>
                <a:gridCol w="435646"/>
                <a:gridCol w="435646"/>
                <a:gridCol w="435646"/>
                <a:gridCol w="471996"/>
                <a:gridCol w="500066"/>
                <a:gridCol w="428628"/>
                <a:gridCol w="428627"/>
              </a:tblGrid>
              <a:tr h="571504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С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В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Е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Т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О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Ф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О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Р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000363" y="1357298"/>
          <a:ext cx="2286020" cy="518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7204"/>
                <a:gridCol w="457204"/>
                <a:gridCol w="457204"/>
                <a:gridCol w="457204"/>
                <a:gridCol w="457204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З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Е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Б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Р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А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571736" y="1857364"/>
          <a:ext cx="2714646" cy="518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2441"/>
                <a:gridCol w="452441"/>
                <a:gridCol w="452441"/>
                <a:gridCol w="452441"/>
                <a:gridCol w="452441"/>
                <a:gridCol w="452441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Д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О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Р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О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Г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А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428596" y="2357430"/>
          <a:ext cx="3918861" cy="518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5429"/>
                <a:gridCol w="435429"/>
                <a:gridCol w="435429"/>
                <a:gridCol w="435429"/>
                <a:gridCol w="435429"/>
                <a:gridCol w="435429"/>
                <a:gridCol w="435429"/>
                <a:gridCol w="435429"/>
                <a:gridCol w="435429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В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Е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Л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О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С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И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П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Е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Д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2143108" y="2857496"/>
          <a:ext cx="3143273" cy="5715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9039"/>
                <a:gridCol w="449039"/>
                <a:gridCol w="449039"/>
                <a:gridCol w="449039"/>
                <a:gridCol w="449039"/>
                <a:gridCol w="449039"/>
                <a:gridCol w="449039"/>
              </a:tblGrid>
              <a:tr h="571504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Т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Р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А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М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В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А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Й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1285852" y="3929066"/>
          <a:ext cx="4000527" cy="518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4503"/>
                <a:gridCol w="444503"/>
                <a:gridCol w="444503"/>
                <a:gridCol w="444503"/>
                <a:gridCol w="444503"/>
                <a:gridCol w="444503"/>
                <a:gridCol w="444503"/>
                <a:gridCol w="444503"/>
                <a:gridCol w="444503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О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С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Т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А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Н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О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В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К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А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5715008" y="2285992"/>
            <a:ext cx="292894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Место, где ожидают общественный пассажирский транспорт. </a:t>
            </a:r>
            <a:endParaRPr lang="ru-RU" sz="28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5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7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6" dur="50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7" dur="50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" dur="50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50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1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285728"/>
          <a:ext cx="6096006" cy="6217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5429"/>
                <a:gridCol w="435429"/>
                <a:gridCol w="435429"/>
                <a:gridCol w="435429"/>
                <a:gridCol w="435429"/>
                <a:gridCol w="435429"/>
                <a:gridCol w="435429"/>
                <a:gridCol w="435429"/>
                <a:gridCol w="435429"/>
                <a:gridCol w="435429"/>
                <a:gridCol w="435429"/>
                <a:gridCol w="435429"/>
                <a:gridCol w="435429"/>
                <a:gridCol w="435429"/>
              </a:tblGrid>
              <a:tr h="370840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3" name="Стрелка вправо 2"/>
          <p:cNvSpPr/>
          <p:nvPr/>
        </p:nvSpPr>
        <p:spPr>
          <a:xfrm>
            <a:off x="1643042" y="4572008"/>
            <a:ext cx="428628" cy="28575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571736" y="285728"/>
          <a:ext cx="3143273" cy="518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9039"/>
                <a:gridCol w="449039"/>
                <a:gridCol w="449039"/>
                <a:gridCol w="449039"/>
                <a:gridCol w="449039"/>
                <a:gridCol w="449039"/>
                <a:gridCol w="449039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О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Б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О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Ч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И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Н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А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143106" y="785794"/>
          <a:ext cx="3571901" cy="5715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5646"/>
                <a:gridCol w="435646"/>
                <a:gridCol w="435646"/>
                <a:gridCol w="435646"/>
                <a:gridCol w="471996"/>
                <a:gridCol w="500066"/>
                <a:gridCol w="428628"/>
                <a:gridCol w="428627"/>
              </a:tblGrid>
              <a:tr h="571504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С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В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Е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Т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О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Ф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О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Р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000363" y="1357298"/>
          <a:ext cx="2286020" cy="518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7204"/>
                <a:gridCol w="457204"/>
                <a:gridCol w="457204"/>
                <a:gridCol w="457204"/>
                <a:gridCol w="457204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З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Е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Б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Р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А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571736" y="1857364"/>
          <a:ext cx="2714646" cy="518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2441"/>
                <a:gridCol w="452441"/>
                <a:gridCol w="452441"/>
                <a:gridCol w="452441"/>
                <a:gridCol w="452441"/>
                <a:gridCol w="452441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Д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О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Р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О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Г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А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428596" y="2357430"/>
          <a:ext cx="3918861" cy="518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5429"/>
                <a:gridCol w="435429"/>
                <a:gridCol w="435429"/>
                <a:gridCol w="435429"/>
                <a:gridCol w="435429"/>
                <a:gridCol w="435429"/>
                <a:gridCol w="435429"/>
                <a:gridCol w="435429"/>
                <a:gridCol w="435429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В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Е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Л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О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С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И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П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Е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Д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2143108" y="2857496"/>
          <a:ext cx="3143273" cy="5715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9039"/>
                <a:gridCol w="449039"/>
                <a:gridCol w="449039"/>
                <a:gridCol w="449039"/>
                <a:gridCol w="449039"/>
                <a:gridCol w="449039"/>
                <a:gridCol w="449039"/>
              </a:tblGrid>
              <a:tr h="571504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Т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Р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А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М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В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А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Й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1285852" y="3929066"/>
          <a:ext cx="4000527" cy="518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4503"/>
                <a:gridCol w="444503"/>
                <a:gridCol w="444503"/>
                <a:gridCol w="444503"/>
                <a:gridCol w="444503"/>
                <a:gridCol w="444503"/>
                <a:gridCol w="444503"/>
                <a:gridCol w="444503"/>
                <a:gridCol w="444503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О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С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Т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А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Н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О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В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К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А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2143108" y="4429132"/>
          <a:ext cx="3143273" cy="518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9039"/>
                <a:gridCol w="449039"/>
                <a:gridCol w="449039"/>
                <a:gridCol w="449039"/>
                <a:gridCol w="449039"/>
                <a:gridCol w="449039"/>
                <a:gridCol w="449039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Т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Р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О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Т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У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А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Р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5786446" y="2071678"/>
            <a:ext cx="249094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Дорожка, по которой идут пешеходы.</a:t>
            </a:r>
            <a:endParaRPr lang="ru-RU" sz="28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7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8" dur="50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9" dur="50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0" dur="50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50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1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285728"/>
          <a:ext cx="6096006" cy="6217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5429"/>
                <a:gridCol w="435429"/>
                <a:gridCol w="435429"/>
                <a:gridCol w="435429"/>
                <a:gridCol w="435429"/>
                <a:gridCol w="435429"/>
                <a:gridCol w="435429"/>
                <a:gridCol w="435429"/>
                <a:gridCol w="435429"/>
                <a:gridCol w="435429"/>
                <a:gridCol w="435429"/>
                <a:gridCol w="435429"/>
                <a:gridCol w="435429"/>
                <a:gridCol w="435429"/>
              </a:tblGrid>
              <a:tr h="370840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3" name="Стрелка вправо 2"/>
          <p:cNvSpPr/>
          <p:nvPr/>
        </p:nvSpPr>
        <p:spPr>
          <a:xfrm>
            <a:off x="0" y="5143512"/>
            <a:ext cx="428628" cy="28575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571736" y="285728"/>
          <a:ext cx="3143273" cy="518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9039"/>
                <a:gridCol w="449039"/>
                <a:gridCol w="449039"/>
                <a:gridCol w="449039"/>
                <a:gridCol w="449039"/>
                <a:gridCol w="449039"/>
                <a:gridCol w="449039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О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Б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О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Ч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И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Н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А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143106" y="785794"/>
          <a:ext cx="3571901" cy="5715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5646"/>
                <a:gridCol w="435646"/>
                <a:gridCol w="435646"/>
                <a:gridCol w="435646"/>
                <a:gridCol w="471996"/>
                <a:gridCol w="500066"/>
                <a:gridCol w="428628"/>
                <a:gridCol w="428627"/>
              </a:tblGrid>
              <a:tr h="571504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С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В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Е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Т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О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Ф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О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Р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000363" y="1357298"/>
          <a:ext cx="2286020" cy="518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7204"/>
                <a:gridCol w="457204"/>
                <a:gridCol w="457204"/>
                <a:gridCol w="457204"/>
                <a:gridCol w="457204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З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Е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Б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Р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А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571736" y="1857364"/>
          <a:ext cx="2714646" cy="518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2441"/>
                <a:gridCol w="452441"/>
                <a:gridCol w="452441"/>
                <a:gridCol w="452441"/>
                <a:gridCol w="452441"/>
                <a:gridCol w="452441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Д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О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Р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О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Г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А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428596" y="2357430"/>
          <a:ext cx="3918861" cy="518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5429"/>
                <a:gridCol w="435429"/>
                <a:gridCol w="435429"/>
                <a:gridCol w="435429"/>
                <a:gridCol w="435429"/>
                <a:gridCol w="435429"/>
                <a:gridCol w="435429"/>
                <a:gridCol w="435429"/>
                <a:gridCol w="435429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В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Е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Л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О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С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И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П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Е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Д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2143108" y="2857496"/>
          <a:ext cx="3143273" cy="5715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9039"/>
                <a:gridCol w="449039"/>
                <a:gridCol w="449039"/>
                <a:gridCol w="449039"/>
                <a:gridCol w="449039"/>
                <a:gridCol w="449039"/>
                <a:gridCol w="449039"/>
              </a:tblGrid>
              <a:tr h="571504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Т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Р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А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М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В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А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Й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1285852" y="3929066"/>
          <a:ext cx="4000527" cy="518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4503"/>
                <a:gridCol w="444503"/>
                <a:gridCol w="444503"/>
                <a:gridCol w="444503"/>
                <a:gridCol w="444503"/>
                <a:gridCol w="444503"/>
                <a:gridCol w="444503"/>
                <a:gridCol w="444503"/>
                <a:gridCol w="444503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О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С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Т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А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Н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О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В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К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А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2143108" y="4429132"/>
          <a:ext cx="3143273" cy="518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9039"/>
                <a:gridCol w="449039"/>
                <a:gridCol w="449039"/>
                <a:gridCol w="449039"/>
                <a:gridCol w="449039"/>
                <a:gridCol w="449039"/>
                <a:gridCol w="449039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Т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Р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О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Т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У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А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Р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428596" y="4929198"/>
          <a:ext cx="3048003" cy="5715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5429"/>
                <a:gridCol w="435429"/>
                <a:gridCol w="435429"/>
                <a:gridCol w="435429"/>
                <a:gridCol w="435429"/>
                <a:gridCol w="435429"/>
                <a:gridCol w="435429"/>
              </a:tblGrid>
              <a:tr h="571504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А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В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Т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О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Б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У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С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5715008" y="1571612"/>
            <a:ext cx="271462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Что за чудо – длинный дом! </a:t>
            </a:r>
            <a:br>
              <a:rPr lang="ru-RU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Пассажиров много в нем. </a:t>
            </a:r>
            <a:br>
              <a:rPr lang="ru-RU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Носит обувь из резины </a:t>
            </a:r>
            <a:br>
              <a:rPr lang="ru-RU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 питается бензином.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7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8" dur="50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9" dur="50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0" dur="50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50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1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285728"/>
          <a:ext cx="6096006" cy="6217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5429"/>
                <a:gridCol w="435429"/>
                <a:gridCol w="435429"/>
                <a:gridCol w="435429"/>
                <a:gridCol w="435429"/>
                <a:gridCol w="435429"/>
                <a:gridCol w="435429"/>
                <a:gridCol w="435429"/>
                <a:gridCol w="435429"/>
                <a:gridCol w="435429"/>
                <a:gridCol w="435429"/>
                <a:gridCol w="435429"/>
                <a:gridCol w="435429"/>
                <a:gridCol w="435429"/>
              </a:tblGrid>
              <a:tr h="370840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3" name="Стрелка вправо 2"/>
          <p:cNvSpPr/>
          <p:nvPr/>
        </p:nvSpPr>
        <p:spPr>
          <a:xfrm>
            <a:off x="714348" y="5643578"/>
            <a:ext cx="428628" cy="28575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571736" y="285728"/>
          <a:ext cx="3143273" cy="518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9039"/>
                <a:gridCol w="449039"/>
                <a:gridCol w="449039"/>
                <a:gridCol w="449039"/>
                <a:gridCol w="449039"/>
                <a:gridCol w="449039"/>
                <a:gridCol w="449039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О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Б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О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Ч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И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Н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А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143106" y="785794"/>
          <a:ext cx="3571901" cy="5715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5646"/>
                <a:gridCol w="435646"/>
                <a:gridCol w="435646"/>
                <a:gridCol w="435646"/>
                <a:gridCol w="471996"/>
                <a:gridCol w="500066"/>
                <a:gridCol w="428628"/>
                <a:gridCol w="428627"/>
              </a:tblGrid>
              <a:tr h="571504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С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В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Е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Т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О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Ф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О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Р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000363" y="1357298"/>
          <a:ext cx="2286020" cy="518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7204"/>
                <a:gridCol w="457204"/>
                <a:gridCol w="457204"/>
                <a:gridCol w="457204"/>
                <a:gridCol w="457204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З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Е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Б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Р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А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571736" y="1857364"/>
          <a:ext cx="2714646" cy="518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2441"/>
                <a:gridCol w="452441"/>
                <a:gridCol w="452441"/>
                <a:gridCol w="452441"/>
                <a:gridCol w="452441"/>
                <a:gridCol w="452441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Д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О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Р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О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Г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А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428596" y="2357430"/>
          <a:ext cx="3918861" cy="518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5429"/>
                <a:gridCol w="435429"/>
                <a:gridCol w="435429"/>
                <a:gridCol w="435429"/>
                <a:gridCol w="435429"/>
                <a:gridCol w="435429"/>
                <a:gridCol w="435429"/>
                <a:gridCol w="435429"/>
                <a:gridCol w="435429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В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Е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Л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О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С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И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П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Е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Д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2143108" y="2857496"/>
          <a:ext cx="3143273" cy="5715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9039"/>
                <a:gridCol w="449039"/>
                <a:gridCol w="449039"/>
                <a:gridCol w="449039"/>
                <a:gridCol w="449039"/>
                <a:gridCol w="449039"/>
                <a:gridCol w="449039"/>
              </a:tblGrid>
              <a:tr h="571504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Т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Р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А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М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В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А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Й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1285852" y="3929066"/>
          <a:ext cx="4000527" cy="518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4503"/>
                <a:gridCol w="444503"/>
                <a:gridCol w="444503"/>
                <a:gridCol w="444503"/>
                <a:gridCol w="444503"/>
                <a:gridCol w="444503"/>
                <a:gridCol w="444503"/>
                <a:gridCol w="444503"/>
                <a:gridCol w="444503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О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С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Т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А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Н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О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В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К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А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2143108" y="4429132"/>
          <a:ext cx="3143273" cy="518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9039"/>
                <a:gridCol w="449039"/>
                <a:gridCol w="449039"/>
                <a:gridCol w="449039"/>
                <a:gridCol w="449039"/>
                <a:gridCol w="449039"/>
                <a:gridCol w="449039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Т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Р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О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Т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У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А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Р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428596" y="4929198"/>
          <a:ext cx="3048003" cy="5715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5429"/>
                <a:gridCol w="435429"/>
                <a:gridCol w="435429"/>
                <a:gridCol w="435429"/>
                <a:gridCol w="435429"/>
                <a:gridCol w="435429"/>
                <a:gridCol w="435429"/>
              </a:tblGrid>
              <a:tr h="571504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А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В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Т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О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Б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У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С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1285852" y="5500702"/>
          <a:ext cx="3483433" cy="518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5429"/>
                <a:gridCol w="435429"/>
                <a:gridCol w="435429"/>
                <a:gridCol w="435429"/>
                <a:gridCol w="472862"/>
                <a:gridCol w="397997"/>
                <a:gridCol w="435429"/>
                <a:gridCol w="435429"/>
              </a:tblGrid>
              <a:tr h="518160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В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О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Д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И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Т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Е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Л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Ь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5429256" y="2000240"/>
            <a:ext cx="350046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Человек, который управляет машиной, автобусом, трамваем, троллейбусом.</a:t>
            </a:r>
            <a:endParaRPr lang="ru-RU" sz="28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7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8" dur="50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9" dur="50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0" dur="50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50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1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285728"/>
          <a:ext cx="6096006" cy="6217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5429"/>
                <a:gridCol w="435429"/>
                <a:gridCol w="435429"/>
                <a:gridCol w="435429"/>
                <a:gridCol w="435429"/>
                <a:gridCol w="435429"/>
                <a:gridCol w="435429"/>
                <a:gridCol w="435429"/>
                <a:gridCol w="435429"/>
                <a:gridCol w="435429"/>
                <a:gridCol w="435429"/>
                <a:gridCol w="435429"/>
                <a:gridCol w="435429"/>
                <a:gridCol w="435429"/>
              </a:tblGrid>
              <a:tr h="370840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571736" y="285728"/>
          <a:ext cx="3143273" cy="518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9039"/>
                <a:gridCol w="449039"/>
                <a:gridCol w="449039"/>
                <a:gridCol w="449039"/>
                <a:gridCol w="449039"/>
                <a:gridCol w="449039"/>
                <a:gridCol w="449039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О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Б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О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Ч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И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Н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А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143106" y="785794"/>
          <a:ext cx="3571901" cy="5715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5646"/>
                <a:gridCol w="435646"/>
                <a:gridCol w="435646"/>
                <a:gridCol w="435646"/>
                <a:gridCol w="471996"/>
                <a:gridCol w="500066"/>
                <a:gridCol w="428628"/>
                <a:gridCol w="428627"/>
              </a:tblGrid>
              <a:tr h="571504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С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В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Е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Т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О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Ф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О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Р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000363" y="1357298"/>
          <a:ext cx="2286020" cy="518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7204"/>
                <a:gridCol w="457204"/>
                <a:gridCol w="457204"/>
                <a:gridCol w="457204"/>
                <a:gridCol w="457204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З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Е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Б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Р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А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571736" y="1785926"/>
          <a:ext cx="2714646" cy="58959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2441"/>
                <a:gridCol w="452441"/>
                <a:gridCol w="452441"/>
                <a:gridCol w="452441"/>
                <a:gridCol w="452441"/>
                <a:gridCol w="452441"/>
              </a:tblGrid>
              <a:tr h="589598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Д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О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Р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О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Г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А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428596" y="2357430"/>
          <a:ext cx="3918861" cy="518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5429"/>
                <a:gridCol w="435429"/>
                <a:gridCol w="435429"/>
                <a:gridCol w="435429"/>
                <a:gridCol w="435429"/>
                <a:gridCol w="435429"/>
                <a:gridCol w="435429"/>
                <a:gridCol w="435429"/>
                <a:gridCol w="435429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В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Е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Л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О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С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И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П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Е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Д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2143108" y="2857496"/>
          <a:ext cx="3143273" cy="5715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9039"/>
                <a:gridCol w="449039"/>
                <a:gridCol w="449039"/>
                <a:gridCol w="449039"/>
                <a:gridCol w="449039"/>
                <a:gridCol w="449039"/>
                <a:gridCol w="449039"/>
              </a:tblGrid>
              <a:tr h="571504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Т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Р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А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М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В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А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Й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1285852" y="3929066"/>
          <a:ext cx="4000527" cy="518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4503"/>
                <a:gridCol w="444503"/>
                <a:gridCol w="444503"/>
                <a:gridCol w="444503"/>
                <a:gridCol w="444503"/>
                <a:gridCol w="444503"/>
                <a:gridCol w="444503"/>
                <a:gridCol w="444503"/>
                <a:gridCol w="444503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О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С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Т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А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Н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О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В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К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А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2143108" y="4429132"/>
          <a:ext cx="3143273" cy="518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9039"/>
                <a:gridCol w="449039"/>
                <a:gridCol w="449039"/>
                <a:gridCol w="449039"/>
                <a:gridCol w="449039"/>
                <a:gridCol w="449039"/>
                <a:gridCol w="449039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Т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Р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О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Т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У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А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Р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428596" y="4929198"/>
          <a:ext cx="3048003" cy="5715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5429"/>
                <a:gridCol w="435429"/>
                <a:gridCol w="435429"/>
                <a:gridCol w="435429"/>
                <a:gridCol w="435429"/>
                <a:gridCol w="435429"/>
                <a:gridCol w="435429"/>
              </a:tblGrid>
              <a:tr h="571504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А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В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Т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О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Б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У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С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1285852" y="5429264"/>
          <a:ext cx="3483433" cy="58959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5429"/>
                <a:gridCol w="435429"/>
                <a:gridCol w="435429"/>
                <a:gridCol w="435429"/>
                <a:gridCol w="472862"/>
                <a:gridCol w="397997"/>
                <a:gridCol w="435429"/>
                <a:gridCol w="435429"/>
              </a:tblGrid>
              <a:tr h="589598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В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О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Д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И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Т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Е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Л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Ь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3000364" y="285728"/>
          <a:ext cx="506867" cy="62865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6867"/>
              </a:tblGrid>
              <a:tr h="523879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Б</a:t>
                      </a:r>
                      <a:endParaRPr lang="ru-RU" sz="2800" b="1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</a:tr>
              <a:tr h="523879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Е</a:t>
                      </a:r>
                      <a:endParaRPr lang="ru-RU" sz="2800" b="1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</a:tr>
              <a:tr h="523879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З</a:t>
                      </a:r>
                      <a:endParaRPr lang="ru-RU" sz="2800" b="1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</a:tr>
              <a:tr h="523879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О</a:t>
                      </a:r>
                      <a:endParaRPr lang="ru-RU" sz="2800" b="1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</a:tr>
              <a:tr h="523879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П</a:t>
                      </a:r>
                      <a:endParaRPr lang="ru-RU" sz="2800" b="1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</a:tr>
              <a:tr h="523879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А</a:t>
                      </a:r>
                      <a:endParaRPr lang="ru-RU" sz="2800" b="1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</a:tr>
              <a:tr h="523879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С</a:t>
                      </a:r>
                      <a:endParaRPr lang="ru-RU" sz="2800" b="1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</a:tr>
              <a:tr h="523879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Н</a:t>
                      </a:r>
                      <a:endParaRPr lang="ru-RU" sz="2800" b="1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</a:tr>
              <a:tr h="523879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О</a:t>
                      </a:r>
                      <a:endParaRPr lang="ru-RU" sz="2800" b="1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</a:tr>
              <a:tr h="523879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С</a:t>
                      </a:r>
                      <a:endParaRPr lang="ru-RU" sz="2800" b="1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</a:tr>
              <a:tr h="523879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Т</a:t>
                      </a:r>
                      <a:endParaRPr lang="ru-RU" sz="2800" b="1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</a:tr>
              <a:tr h="523879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Ь</a:t>
                      </a:r>
                      <a:endParaRPr lang="ru-RU" sz="2800" b="1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mdou24balahna.edusite.ru/img/p189_mal-chikspalkoy.jpg">
            <a:hlinkClick r:id="rId3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2285991"/>
            <a:ext cx="3571868" cy="4572009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4" descr="034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29256" y="4572008"/>
            <a:ext cx="928694" cy="2064420"/>
          </a:xfrm>
          <a:prstGeom prst="rect">
            <a:avLst/>
          </a:prstGeom>
          <a:noFill/>
        </p:spPr>
      </p:pic>
      <p:sp>
        <p:nvSpPr>
          <p:cNvPr id="5" name="Выноска-облако 4">
            <a:hlinkClick r:id="rId6" action="ppaction://hlinksldjump"/>
          </p:cNvPr>
          <p:cNvSpPr/>
          <p:nvPr/>
        </p:nvSpPr>
        <p:spPr>
          <a:xfrm rot="20756951">
            <a:off x="3189096" y="422524"/>
            <a:ext cx="6029498" cy="4065954"/>
          </a:xfrm>
          <a:prstGeom prst="cloudCallout">
            <a:avLst>
              <a:gd name="adj1" fmla="val -65099"/>
              <a:gd name="adj2" fmla="val 36119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Безопасность жизни – </a:t>
            </a:r>
            <a:r>
              <a:rPr lang="ru-RU" sz="4000" b="1" dirty="0" smtClean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</a:rPr>
              <a:t>главная задача взрослых и детей!</a:t>
            </a:r>
            <a:endParaRPr lang="ru-RU" sz="4000" b="1" dirty="0">
              <a:ln>
                <a:solidFill>
                  <a:sysClr val="windowText" lastClr="000000"/>
                </a:solidFill>
              </a:ln>
              <a:solidFill>
                <a:srgbClr val="0000FF"/>
              </a:solidFill>
              <a:latin typeface="Gabriola" pitchFamily="82" charset="0"/>
            </a:endParaRPr>
          </a:p>
        </p:txBody>
      </p:sp>
      <p:sp>
        <p:nvSpPr>
          <p:cNvPr id="8" name="Стрелка вправо с вырезом 7">
            <a:hlinkClick r:id="rId7" action="ppaction://hlinksldjump"/>
          </p:cNvPr>
          <p:cNvSpPr/>
          <p:nvPr/>
        </p:nvSpPr>
        <p:spPr>
          <a:xfrm>
            <a:off x="8143900" y="6357958"/>
            <a:ext cx="785818" cy="500042"/>
          </a:xfrm>
          <a:prstGeom prst="notched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Когда поют светофоры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/>
          <a:stretch>
            <a:fillRect/>
          </a:stretch>
        </p:blipFill>
        <p:spPr>
          <a:xfrm>
            <a:off x="2285984" y="550070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6436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4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714348" y="0"/>
            <a:ext cx="814393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Три друга пешехода в любое время года.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6083" name="Rectangle 3"/>
          <p:cNvSpPr>
            <a:spLocks noChangeArrowheads="1"/>
          </p:cNvSpPr>
          <p:nvPr/>
        </p:nvSpPr>
        <p:spPr bwMode="auto">
          <a:xfrm>
            <a:off x="571472" y="785794"/>
            <a:ext cx="7143800" cy="5786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Красный свет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— твой первый друг — 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Деловито строгий. 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Если он зажёгся вдруг — 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Нет пути дороги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Жёлтый свет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— твой друг второй 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Даёт совет толковый: 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Стой! Внимание утрой! </a:t>
            </a:r>
            <a:endParaRPr kumimoji="0" lang="ru-RU" sz="3200" b="1" i="0" u="none" strike="noStrike" cap="none" normalizeH="0" baseline="0" dirty="0" smtClean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Жди сигналов новых! 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Третий друг тебе мигнул 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Своим </a:t>
            </a:r>
            <a:r>
              <a:rPr kumimoji="0" lang="ru-RU" sz="3200" b="1" i="0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rgbClr val="008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зелёным светом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: 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rgbClr val="008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Проходи! Угрозы нет! </a:t>
            </a:r>
            <a:endParaRPr kumimoji="0" lang="ru-RU" sz="3200" b="1" i="0" u="none" strike="noStrike" cap="none" normalizeH="0" baseline="0" dirty="0" smtClean="0">
              <a:ln>
                <a:solidFill>
                  <a:sysClr val="windowText" lastClr="000000"/>
                </a:solidFill>
              </a:ln>
              <a:solidFill>
                <a:srgbClr val="008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14612" y="-214338"/>
            <a:ext cx="242245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Gabriola" pitchFamily="82" charset="0"/>
              </a:rPr>
              <a:t>С</a:t>
            </a:r>
            <a:r>
              <a:rPr lang="ru-RU" sz="54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Gabriola" pitchFamily="82" charset="0"/>
              </a:rPr>
              <a:t>в</a:t>
            </a:r>
            <a:r>
              <a:rPr lang="ru-RU" sz="5400" b="1" dirty="0" smtClean="0">
                <a:ln>
                  <a:solidFill>
                    <a:schemeClr val="tx1"/>
                  </a:solidFill>
                </a:ln>
                <a:solidFill>
                  <a:srgbClr val="008000"/>
                </a:solidFill>
                <a:latin typeface="Gabriola" pitchFamily="82" charset="0"/>
              </a:rPr>
              <a:t>е</a:t>
            </a:r>
            <a:r>
              <a:rPr lang="ru-RU" sz="54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Gabriola" pitchFamily="82" charset="0"/>
              </a:rPr>
              <a:t>т</a:t>
            </a:r>
            <a:r>
              <a:rPr lang="ru-RU" sz="54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Gabriola" pitchFamily="82" charset="0"/>
              </a:rPr>
              <a:t>о</a:t>
            </a:r>
            <a:r>
              <a:rPr lang="ru-RU" sz="5400" b="1" dirty="0" smtClean="0">
                <a:ln>
                  <a:solidFill>
                    <a:schemeClr val="tx1"/>
                  </a:solidFill>
                </a:ln>
                <a:solidFill>
                  <a:srgbClr val="008000"/>
                </a:solidFill>
                <a:latin typeface="Gabriola" pitchFamily="82" charset="0"/>
              </a:rPr>
              <a:t>ф</a:t>
            </a:r>
            <a:r>
              <a:rPr lang="ru-RU" sz="54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Gabriola" pitchFamily="82" charset="0"/>
              </a:rPr>
              <a:t>о</a:t>
            </a:r>
            <a:r>
              <a:rPr lang="ru-RU" sz="54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Gabriola" pitchFamily="82" charset="0"/>
              </a:rPr>
              <a:t>р</a:t>
            </a:r>
            <a:endParaRPr lang="ru-RU" sz="5400" b="1" dirty="0">
              <a:ln>
                <a:solidFill>
                  <a:schemeClr val="tx1"/>
                </a:solidFill>
              </a:ln>
              <a:solidFill>
                <a:srgbClr val="FFFF00"/>
              </a:solidFill>
              <a:latin typeface="Gabriola" pitchFamily="82" charset="0"/>
            </a:endParaRPr>
          </a:p>
        </p:txBody>
      </p:sp>
      <p:pic>
        <p:nvPicPr>
          <p:cNvPr id="6" name="Рисунок 5" descr="http://mdou24balahna.edusite.ru/images/svetofor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6578" y="1357298"/>
            <a:ext cx="2143108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32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6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/>
      <p:bldP spid="4608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4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4143380"/>
            <a:ext cx="4572000" cy="236988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4000" b="1" i="1" dirty="0" smtClean="0">
                <a:solidFill>
                  <a:srgbClr val="FFFF00"/>
                </a:solidFill>
              </a:rPr>
              <a:t>«ВНИМАНИЕ», </a:t>
            </a: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>
                <a:solidFill>
                  <a:srgbClr val="FF0000"/>
                </a:solidFill>
              </a:rPr>
              <a:t>«СТОЙ».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3200" b="1" dirty="0" smtClean="0">
                <a:solidFill>
                  <a:srgbClr val="002060"/>
                </a:solidFill>
              </a:rPr>
              <a:t>Он говорит нам цветом.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1142984"/>
            <a:ext cx="5572164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Его язык совсем простой-</a:t>
            </a:r>
            <a:b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Ты должен знать об этом</a:t>
            </a:r>
            <a:b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Слова 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40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«ИДИ», </a:t>
            </a:r>
            <a:endParaRPr lang="ru-RU" sz="4000" i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43108" y="-428652"/>
            <a:ext cx="4740400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Gabriola" pitchFamily="82" charset="0"/>
              </a:rPr>
              <a:t>С</a:t>
            </a:r>
            <a:r>
              <a:rPr lang="ru-RU" sz="110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Gabriola" pitchFamily="82" charset="0"/>
              </a:rPr>
              <a:t>в</a:t>
            </a:r>
            <a:r>
              <a:rPr lang="ru-RU" sz="11000" b="1" dirty="0" smtClean="0">
                <a:ln>
                  <a:solidFill>
                    <a:schemeClr val="tx1"/>
                  </a:solidFill>
                </a:ln>
                <a:solidFill>
                  <a:srgbClr val="008000"/>
                </a:solidFill>
                <a:latin typeface="Gabriola" pitchFamily="82" charset="0"/>
              </a:rPr>
              <a:t>е</a:t>
            </a:r>
            <a:r>
              <a:rPr lang="ru-RU" sz="110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Gabriola" pitchFamily="82" charset="0"/>
              </a:rPr>
              <a:t>т</a:t>
            </a:r>
            <a:r>
              <a:rPr lang="ru-RU" sz="110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Gabriola" pitchFamily="82" charset="0"/>
              </a:rPr>
              <a:t>о</a:t>
            </a:r>
            <a:r>
              <a:rPr lang="ru-RU" sz="11000" b="1" dirty="0" smtClean="0">
                <a:ln>
                  <a:solidFill>
                    <a:schemeClr val="tx1"/>
                  </a:solidFill>
                </a:ln>
                <a:solidFill>
                  <a:srgbClr val="008000"/>
                </a:solidFill>
                <a:latin typeface="Gabriola" pitchFamily="82" charset="0"/>
              </a:rPr>
              <a:t>ф</a:t>
            </a:r>
            <a:r>
              <a:rPr lang="ru-RU" sz="110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Gabriola" pitchFamily="82" charset="0"/>
              </a:rPr>
              <a:t>о</a:t>
            </a:r>
            <a:r>
              <a:rPr lang="ru-RU" sz="110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Gabriola" pitchFamily="82" charset="0"/>
              </a:rPr>
              <a:t>р</a:t>
            </a:r>
            <a:endParaRPr lang="ru-RU" sz="11000" b="1" dirty="0">
              <a:ln>
                <a:solidFill>
                  <a:schemeClr val="tx1"/>
                </a:solidFill>
              </a:ln>
              <a:solidFill>
                <a:srgbClr val="FFFF00"/>
              </a:solidFill>
              <a:latin typeface="Gabriola" pitchFamily="82" charset="0"/>
            </a:endParaRPr>
          </a:p>
        </p:txBody>
      </p:sp>
      <p:pic>
        <p:nvPicPr>
          <p:cNvPr id="7" name="Picture 7" descr="tran9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74" y="1571612"/>
            <a:ext cx="1785950" cy="4533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Стрелка вправо с вырезом 8">
            <a:hlinkClick r:id="rId3" action="ppaction://hlinksldjump"/>
          </p:cNvPr>
          <p:cNvSpPr/>
          <p:nvPr/>
        </p:nvSpPr>
        <p:spPr>
          <a:xfrm>
            <a:off x="8143900" y="6357958"/>
            <a:ext cx="785818" cy="500042"/>
          </a:xfrm>
          <a:prstGeom prst="notched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8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80"/>
                            </p:stCondLst>
                            <p:childTnLst>
                              <p:par>
                                <p:cTn id="1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3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Picture 1"/>
          <p:cNvPicPr>
            <a:picLocks noChangeAspect="1" noChangeArrowheads="1"/>
          </p:cNvPicPr>
          <p:nvPr/>
        </p:nvPicPr>
        <p:blipFill>
          <a:blip r:embed="rId2"/>
          <a:srcRect l="3906" t="14750" r="53618" b="6250"/>
          <a:stretch>
            <a:fillRect/>
          </a:stretch>
        </p:blipFill>
        <p:spPr bwMode="auto">
          <a:xfrm>
            <a:off x="1571604" y="0"/>
            <a:ext cx="5857916" cy="6809160"/>
          </a:xfrm>
          <a:prstGeom prst="rect">
            <a:avLst/>
          </a:prstGeom>
          <a:noFill/>
        </p:spPr>
      </p:pic>
      <p:pic>
        <p:nvPicPr>
          <p:cNvPr id="5" name="Picture 22" descr="Untitled-1 copy"/>
          <p:cNvPicPr>
            <a:picLocks noChangeAspect="1" noChangeArrowheads="1"/>
          </p:cNvPicPr>
          <p:nvPr/>
        </p:nvPicPr>
        <p:blipFill>
          <a:blip r:embed="rId3">
            <a:lum contrast="60000"/>
          </a:blip>
          <a:srcRect r="81281" b="25517"/>
          <a:stretch>
            <a:fillRect/>
          </a:stretch>
        </p:blipFill>
        <p:spPr bwMode="auto">
          <a:xfrm>
            <a:off x="214282" y="1357298"/>
            <a:ext cx="1309697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 descr="4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5000636"/>
            <a:ext cx="1357322" cy="1357322"/>
          </a:xfrm>
          <a:prstGeom prst="flowChartConnector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3" descr="http://mdou24balahna.edusite.ru/images/znak1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00950" y="5214950"/>
            <a:ext cx="1643050" cy="1643050"/>
          </a:xfrm>
          <a:prstGeom prst="rect">
            <a:avLst/>
          </a:prstGeom>
          <a:noFill/>
        </p:spPr>
      </p:pic>
      <p:pic>
        <p:nvPicPr>
          <p:cNvPr id="9" name="Picture 18" descr="8"/>
          <p:cNvPicPr>
            <a:picLocks noChangeAspect="1" noChangeArrowheads="1"/>
          </p:cNvPicPr>
          <p:nvPr/>
        </p:nvPicPr>
        <p:blipFill>
          <a:blip r:embed="rId6">
            <a:lum contrast="66000"/>
          </a:blip>
          <a:srcRect l="5410" t="18789" r="77565" b="37880"/>
          <a:stretch>
            <a:fillRect/>
          </a:stretch>
        </p:blipFill>
        <p:spPr>
          <a:xfrm>
            <a:off x="7704492" y="1428736"/>
            <a:ext cx="1439508" cy="1370959"/>
          </a:xfrm>
          <a:prstGeom prst="ellipse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4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WordArt 2" descr="Белый мрамор"/>
          <p:cNvSpPr>
            <a:spLocks noChangeArrowheads="1" noChangeShapeType="1" noTextEdit="1"/>
          </p:cNvSpPr>
          <p:nvPr/>
        </p:nvSpPr>
        <p:spPr bwMode="auto">
          <a:xfrm>
            <a:off x="1357290" y="928670"/>
            <a:ext cx="6429420" cy="212884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 rtl="0"/>
            <a:r>
              <a:rPr lang="ru-RU" sz="3200" b="1" i="1" kern="10" spc="0" dirty="0" smtClean="0">
                <a:ln w="9525"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effectLst/>
                <a:latin typeface="Arial"/>
                <a:cs typeface="Arial"/>
              </a:rPr>
              <a:t> </a:t>
            </a:r>
            <a:r>
              <a:rPr lang="ru-RU" sz="3200" b="1" i="1" kern="10" spc="0" dirty="0" smtClean="0">
                <a:ln w="9525">
                  <a:round/>
                  <a:headEnd/>
                  <a:tailEnd/>
                </a:ln>
                <a:solidFill>
                  <a:srgbClr val="0000FF"/>
                </a:solidFill>
                <a:effectLst/>
                <a:latin typeface="Arial"/>
                <a:cs typeface="Arial"/>
              </a:rPr>
              <a:t>Сами не видят,</a:t>
            </a:r>
          </a:p>
          <a:p>
            <a:pPr algn="ctr" rtl="0"/>
            <a:r>
              <a:rPr lang="ru-RU" sz="3200" b="1" i="1" kern="10" spc="0" dirty="0" smtClean="0">
                <a:ln w="9525">
                  <a:round/>
                  <a:headEnd/>
                  <a:tailEnd/>
                </a:ln>
                <a:solidFill>
                  <a:srgbClr val="0000FF"/>
                </a:solidFill>
                <a:effectLst/>
                <a:latin typeface="Arial"/>
                <a:cs typeface="Arial"/>
              </a:rPr>
              <a:t>а другим указывают.</a:t>
            </a:r>
            <a:endParaRPr lang="ru-RU" sz="3200" b="1" i="1" kern="10" spc="0" dirty="0">
              <a:ln w="9525">
                <a:round/>
                <a:headEnd/>
                <a:tailEnd/>
              </a:ln>
              <a:solidFill>
                <a:srgbClr val="0000FF"/>
              </a:solidFill>
              <a:effectLst/>
              <a:latin typeface="Arial"/>
              <a:cs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57356" y="0"/>
            <a:ext cx="51371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Отгадай  </a:t>
            </a:r>
            <a:r>
              <a:rPr lang="ru-RU" sz="48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4800" b="1" dirty="0" smtClean="0">
                <a:ln>
                  <a:solidFill>
                    <a:schemeClr val="tx1"/>
                  </a:solidFill>
                </a:ln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4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48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4800" b="1" dirty="0" smtClean="0">
                <a:ln>
                  <a:solidFill>
                    <a:schemeClr val="tx1"/>
                  </a:solidFill>
                </a:ln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4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48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4800" b="1" dirty="0" smtClean="0">
                <a:ln>
                  <a:solidFill>
                    <a:schemeClr val="tx1"/>
                  </a:solidFill>
                </a:ln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4800" b="1" dirty="0">
              <a:ln>
                <a:solidFill>
                  <a:schemeClr val="tx1"/>
                </a:solidFill>
              </a:ln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857356" y="3071810"/>
            <a:ext cx="5786479" cy="13144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Дорожные знаки</a:t>
            </a:r>
          </a:p>
        </p:txBody>
      </p:sp>
      <p:pic>
        <p:nvPicPr>
          <p:cNvPr id="7" name="Picture 11" descr="Untitled-1 copy"/>
          <p:cNvPicPr>
            <a:picLocks noChangeAspect="1" noChangeArrowheads="1"/>
          </p:cNvPicPr>
          <p:nvPr/>
        </p:nvPicPr>
        <p:blipFill>
          <a:blip r:embed="rId3">
            <a:lum contrast="60000"/>
          </a:blip>
          <a:srcRect l="8036" t="9960" r="28987"/>
          <a:stretch>
            <a:fillRect/>
          </a:stretch>
        </p:blipFill>
        <p:spPr bwMode="auto">
          <a:xfrm>
            <a:off x="714348" y="4429132"/>
            <a:ext cx="1712593" cy="1835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2" descr="Untitled-1 copy"/>
          <p:cNvPicPr>
            <a:picLocks noChangeAspect="1" noChangeArrowheads="1"/>
          </p:cNvPicPr>
          <p:nvPr/>
        </p:nvPicPr>
        <p:blipFill>
          <a:blip r:embed="rId4">
            <a:lum contrast="60000"/>
          </a:blip>
          <a:srcRect l="80491" t="6207" r="790" b="25517"/>
          <a:stretch>
            <a:fillRect/>
          </a:stretch>
        </p:blipFill>
        <p:spPr bwMode="auto">
          <a:xfrm>
            <a:off x="6858016" y="4214818"/>
            <a:ext cx="1883365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5" descr="http://mdou24balahna.edusite.ru/images/znak4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14744" y="4429132"/>
            <a:ext cx="1928826" cy="1928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/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3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1000100" y="571480"/>
            <a:ext cx="5429256" cy="6093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Знаки мы дорожные.		</a:t>
            </a:r>
            <a:endParaRPr kumimoji="0" lang="ru-RU" sz="30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Запомнить всем положено,</a:t>
            </a:r>
            <a:endParaRPr kumimoji="0" lang="ru-RU" sz="30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Кто из нас что говорит;	</a:t>
            </a:r>
            <a:endParaRPr kumimoji="0" lang="ru-RU" sz="30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Здесь направо поворот,	</a:t>
            </a:r>
            <a:endParaRPr kumimoji="0" lang="ru-RU" sz="30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здесь совсем наоборот.	</a:t>
            </a:r>
            <a:endParaRPr kumimoji="0" lang="ru-RU" sz="30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Чтоб машины не спешили,</a:t>
            </a:r>
            <a:endParaRPr kumimoji="0" lang="ru-RU" sz="30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Шёл спокойно пешеход, </a:t>
            </a:r>
            <a:endParaRPr kumimoji="0" lang="ru-RU" sz="30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Помогать мы Вам решили</a:t>
            </a:r>
            <a:endParaRPr kumimoji="0" lang="ru-RU" sz="30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дежурим круглый год. </a:t>
            </a:r>
            <a:endParaRPr kumimoji="0" lang="ru-RU" sz="30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Будьте очень осторожны, </a:t>
            </a:r>
            <a:endParaRPr kumimoji="0" lang="ru-RU" sz="30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Уважайте каждый знак, </a:t>
            </a:r>
            <a:endParaRPr kumimoji="0" lang="ru-RU" sz="30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Ведь без знаков на дороге </a:t>
            </a:r>
            <a:endParaRPr kumimoji="0" lang="ru-RU" sz="30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Вам не обойтись никак!</a:t>
            </a:r>
            <a:endParaRPr kumimoji="0" lang="ru-RU" sz="30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571604" y="-285776"/>
            <a:ext cx="5786479" cy="13144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Дорожные знаки</a:t>
            </a:r>
          </a:p>
        </p:txBody>
      </p:sp>
      <p:pic>
        <p:nvPicPr>
          <p:cNvPr id="7" name="Picture 11" descr="Untitled-1 copy"/>
          <p:cNvPicPr>
            <a:picLocks noChangeAspect="1" noChangeArrowheads="1"/>
          </p:cNvPicPr>
          <p:nvPr/>
        </p:nvPicPr>
        <p:blipFill>
          <a:blip r:embed="rId2">
            <a:lum contrast="60000"/>
          </a:blip>
          <a:srcRect l="8036" t="9960" r="28987"/>
          <a:stretch>
            <a:fillRect/>
          </a:stretch>
        </p:blipFill>
        <p:spPr bwMode="auto">
          <a:xfrm>
            <a:off x="6858016" y="2428868"/>
            <a:ext cx="1712593" cy="1835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5" descr="http://mdou24balahna.edusite.ru/images/znak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78" y="4572008"/>
            <a:ext cx="2000264" cy="2000264"/>
          </a:xfrm>
          <a:prstGeom prst="rect">
            <a:avLst/>
          </a:prstGeom>
          <a:noFill/>
        </p:spPr>
      </p:pic>
      <p:pic>
        <p:nvPicPr>
          <p:cNvPr id="14" name="Рисунок 2" descr="http://mdou24balahna.edusite.ru/images/znak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43702" y="500042"/>
            <a:ext cx="2000264" cy="2000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240"/>
                            </p:stCondLst>
                            <p:childTnLst>
                              <p:par>
                                <p:cTn id="1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740"/>
                            </p:stCondLst>
                            <p:childTnLst>
                              <p:par>
                                <p:cTn id="1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1740"/>
                            </p:stCondLst>
                            <p:childTnLst>
                              <p:par>
                                <p:cTn id="2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7" descr="7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lum contrast="42000"/>
          </a:blip>
          <a:srcRect l="77509" t="16474" r="1264" b="26573"/>
          <a:stretch>
            <a:fillRect/>
          </a:stretch>
        </p:blipFill>
        <p:spPr>
          <a:xfrm>
            <a:off x="7572375" y="1000125"/>
            <a:ext cx="1571625" cy="1428750"/>
          </a:xfrm>
          <a:prstGeom prst="triangle">
            <a:avLst/>
          </a:prstGeom>
        </p:spPr>
      </p:pic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-214313"/>
            <a:ext cx="8243888" cy="1314451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5400" b="1" dirty="0" smtClean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Comic Sans MS" pitchFamily="66" charset="0"/>
              </a:rPr>
              <a:t>Дорожные знаки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928794" y="928670"/>
            <a:ext cx="6286500" cy="4429125"/>
          </a:xfrm>
        </p:spPr>
        <p:txBody>
          <a:bodyPr>
            <a:normAutofit fontScale="92500"/>
          </a:bodyPr>
          <a:lstStyle/>
          <a:p>
            <a:pPr marL="0" lvl="1" indent="0" eaLnBrk="1" hangingPunct="1">
              <a:lnSpc>
                <a:spcPct val="80000"/>
              </a:lnSpc>
              <a:buFontTx/>
              <a:buNone/>
            </a:pPr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Знаки все мы знать должны,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Чтобы, выехав на рынок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Не остались дружно мы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И без ног, и без ботинок.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ru-RU" sz="38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3800" b="1" dirty="0" smtClean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красном треугольнике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Знаки осторожные,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Они </a:t>
            </a:r>
            <a:r>
              <a:rPr lang="ru-RU" sz="3800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предупреждают</a:t>
            </a:r>
            <a:r>
              <a:rPr lang="ru-RU" sz="3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К вниманью призывают</a:t>
            </a:r>
            <a:r>
              <a:rPr lang="ru-RU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ru-RU" sz="1800" b="1" dirty="0" smtClean="0">
              <a:solidFill>
                <a:srgbClr val="FF0066"/>
              </a:solidFill>
              <a:latin typeface="Comic Sans MS" pitchFamily="66" charset="0"/>
            </a:endParaRPr>
          </a:p>
        </p:txBody>
      </p:sp>
      <p:pic>
        <p:nvPicPr>
          <p:cNvPr id="11" name="Picture 17" descr="7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lum contrast="42000"/>
          </a:blip>
          <a:srcRect l="29036" t="15661" r="48703" b="30803"/>
          <a:stretch>
            <a:fillRect/>
          </a:stretch>
        </p:blipFill>
        <p:spPr>
          <a:xfrm rot="371603">
            <a:off x="7415213" y="3381375"/>
            <a:ext cx="1728787" cy="1408113"/>
          </a:xfrm>
          <a:prstGeom prst="triangle">
            <a:avLst/>
          </a:prstGeom>
        </p:spPr>
      </p:pic>
      <p:pic>
        <p:nvPicPr>
          <p:cNvPr id="10" name="Рисунок 2" descr="http://mdou24balahna.edusite.ru/images/znak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794" y="5143488"/>
            <a:ext cx="1714512" cy="1714512"/>
          </a:xfrm>
          <a:prstGeom prst="rect">
            <a:avLst/>
          </a:prstGeom>
          <a:noFill/>
        </p:spPr>
      </p:pic>
      <p:pic>
        <p:nvPicPr>
          <p:cNvPr id="16" name="Рисунок 5" descr="http://mdou24balahna.edusite.ru/images/znak4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6" y="2857496"/>
            <a:ext cx="1643074" cy="1643074"/>
          </a:xfrm>
          <a:prstGeom prst="rect">
            <a:avLst/>
          </a:prstGeom>
          <a:noFill/>
        </p:spPr>
      </p:pic>
      <p:pic>
        <p:nvPicPr>
          <p:cNvPr id="17" name="Рисунок 6" descr="http://mdou24balahna.edusite.ru/images/znak5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857232"/>
            <a:ext cx="1500198" cy="1500198"/>
          </a:xfrm>
          <a:prstGeom prst="rect">
            <a:avLst/>
          </a:prstGeom>
          <a:noFill/>
        </p:spPr>
      </p:pic>
      <p:pic>
        <p:nvPicPr>
          <p:cNvPr id="19" name="Рисунок 4" descr="http://mdou24balahna.edusite.ru/images/znak3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00760" y="5072050"/>
            <a:ext cx="1785950" cy="1785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920"/>
                            </p:stCondLst>
                            <p:childTnLst>
                              <p:par>
                                <p:cTn id="4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420"/>
                            </p:stCondLst>
                            <p:childTnLst>
                              <p:par>
                                <p:cTn id="5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920"/>
                            </p:stCondLst>
                            <p:childTnLst>
                              <p:par>
                                <p:cTn id="6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920"/>
                            </p:stCondLst>
                            <p:childTnLst>
                              <p:par>
                                <p:cTn id="6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920"/>
                            </p:stCondLst>
                            <p:childTnLst>
                              <p:par>
                                <p:cTn id="7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920"/>
                            </p:stCondLst>
                            <p:childTnLst>
                              <p:par>
                                <p:cTn id="7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617</TotalTime>
  <Words>820</Words>
  <PresentationFormat>Экран (4:3)</PresentationFormat>
  <Paragraphs>671</Paragraphs>
  <Slides>37</Slides>
  <Notes>0</Notes>
  <HiddenSlides>0</HiddenSlides>
  <MMClips>1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9" baseType="lpstr">
      <vt:lpstr>Тема Office</vt:lpstr>
      <vt:lpstr>CorelDRAW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Дорожные знаки</vt:lpstr>
      <vt:lpstr>Слайд 10</vt:lpstr>
      <vt:lpstr>Слайд 11</vt:lpstr>
      <vt:lpstr>Слайд 12</vt:lpstr>
      <vt:lpstr>Слайд 13</vt:lpstr>
      <vt:lpstr>Слайд 14</vt:lpstr>
      <vt:lpstr>Дорожные знаки</vt:lpstr>
      <vt:lpstr>Слайд 16</vt:lpstr>
      <vt:lpstr>Слайд 17</vt:lpstr>
      <vt:lpstr>Дорожные знаки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сашкин</dc:creator>
  <cp:lastModifiedBy>ЛуПеНёК</cp:lastModifiedBy>
  <cp:revision>19</cp:revision>
  <dcterms:created xsi:type="dcterms:W3CDTF">2011-05-23T15:31:42Z</dcterms:created>
  <dcterms:modified xsi:type="dcterms:W3CDTF">2014-09-01T15:50:11Z</dcterms:modified>
</cp:coreProperties>
</file>